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92" r:id="rId4"/>
    <p:sldId id="293" r:id="rId5"/>
    <p:sldId id="294" r:id="rId6"/>
    <p:sldId id="300" r:id="rId7"/>
    <p:sldId id="306" r:id="rId8"/>
    <p:sldId id="302" r:id="rId9"/>
    <p:sldId id="303" r:id="rId10"/>
    <p:sldId id="307" r:id="rId11"/>
    <p:sldId id="261" r:id="rId12"/>
    <p:sldId id="287" r:id="rId13"/>
    <p:sldId id="305" r:id="rId14"/>
    <p:sldId id="260" r:id="rId15"/>
    <p:sldId id="289" r:id="rId16"/>
    <p:sldId id="290" r:id="rId17"/>
    <p:sldId id="262" r:id="rId18"/>
    <p:sldId id="263" r:id="rId19"/>
    <p:sldId id="264" r:id="rId20"/>
    <p:sldId id="265" r:id="rId21"/>
    <p:sldId id="266" r:id="rId22"/>
    <p:sldId id="267" r:id="rId23"/>
    <p:sldId id="269" r:id="rId24"/>
    <p:sldId id="271" r:id="rId25"/>
    <p:sldId id="272" r:id="rId26"/>
    <p:sldId id="273" r:id="rId27"/>
    <p:sldId id="274" r:id="rId28"/>
    <p:sldId id="275" r:id="rId29"/>
    <p:sldId id="276" r:id="rId30"/>
    <p:sldId id="277" r:id="rId31"/>
    <p:sldId id="278" r:id="rId32"/>
    <p:sldId id="279" r:id="rId33"/>
    <p:sldId id="282" r:id="rId34"/>
    <p:sldId id="299" r:id="rId35"/>
    <p:sldId id="283" r:id="rId36"/>
    <p:sldId id="258" r:id="rId37"/>
    <p:sldId id="259" r:id="rId38"/>
    <p:sldId id="297" r:id="rId39"/>
    <p:sldId id="296" r:id="rId40"/>
    <p:sldId id="281" r:id="rId41"/>
    <p:sldId id="285" r:id="rId4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7" autoAdjust="0"/>
    <p:restoredTop sz="94660"/>
  </p:normalViewPr>
  <p:slideViewPr>
    <p:cSldViewPr snapToGrid="0">
      <p:cViewPr varScale="1">
        <p:scale>
          <a:sx n="85" d="100"/>
          <a:sy n="85" d="100"/>
        </p:scale>
        <p:origin x="65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Frances Seeley" userId="f44b9987e95a306b" providerId="LiveId" clId="{AA8CABA2-8D54-4EC9-A9A7-8F604ADD7D9E}"/>
    <pc:docChg chg="custSel modSld">
      <pc:chgData name="Mary Frances Seeley" userId="f44b9987e95a306b" providerId="LiveId" clId="{AA8CABA2-8D54-4EC9-A9A7-8F604ADD7D9E}" dt="2024-04-24T16:05:11.493" v="4" actId="27636"/>
      <pc:docMkLst>
        <pc:docMk/>
      </pc:docMkLst>
      <pc:sldChg chg="modSp mod">
        <pc:chgData name="Mary Frances Seeley" userId="f44b9987e95a306b" providerId="LiveId" clId="{AA8CABA2-8D54-4EC9-A9A7-8F604ADD7D9E}" dt="2024-04-24T16:05:11.493" v="4" actId="27636"/>
        <pc:sldMkLst>
          <pc:docMk/>
          <pc:sldMk cId="2397620797" sldId="292"/>
        </pc:sldMkLst>
        <pc:spChg chg="mod">
          <ac:chgData name="Mary Frances Seeley" userId="f44b9987e95a306b" providerId="LiveId" clId="{AA8CABA2-8D54-4EC9-A9A7-8F604ADD7D9E}" dt="2024-04-24T16:05:11.493" v="4" actId="27636"/>
          <ac:spMkLst>
            <pc:docMk/>
            <pc:sldMk cId="2397620797" sldId="292"/>
            <ac:spMk id="3" creationId="{A31D608C-F05C-48A9-AD19-03EE82BB907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8E72D09B-EED5-4FC3-90CB-651EF48DCEC1}" type="datetimeFigureOut">
              <a:rPr lang="en-US" smtClean="0"/>
              <a:t>4/24/2024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2F9F842E-DBBC-49F2-839A-B110E89522E6}" type="slidenum">
              <a:rPr lang="en-US" smtClean="0"/>
              <a:t>‹#›</a:t>
            </a:fld>
            <a:endParaRPr lang="en-US"/>
          </a:p>
        </p:txBody>
      </p:sp>
    </p:spTree>
    <p:extLst>
      <p:ext uri="{BB962C8B-B14F-4D97-AF65-F5344CB8AC3E}">
        <p14:creationId xmlns:p14="http://schemas.microsoft.com/office/powerpoint/2010/main" val="1065839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4BC33-A336-40F4-99A8-F73023D301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C63991-1577-4B29-A296-0BF68791C0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79EC26-AE6D-41DA-9C9D-577F23972B0F}"/>
              </a:ext>
            </a:extLst>
          </p:cNvPr>
          <p:cNvSpPr>
            <a:spLocks noGrp="1"/>
          </p:cNvSpPr>
          <p:nvPr>
            <p:ph type="dt" sz="half" idx="10"/>
          </p:nvPr>
        </p:nvSpPr>
        <p:spPr/>
        <p:txBody>
          <a:bodyPr/>
          <a:lstStyle/>
          <a:p>
            <a:fld id="{AC2AD3FC-75D3-4E51-868C-D5F0CB6799A9}" type="datetime1">
              <a:rPr lang="en-US" smtClean="0"/>
              <a:t>4/24/2024</a:t>
            </a:fld>
            <a:endParaRPr lang="en-US"/>
          </a:p>
        </p:txBody>
      </p:sp>
      <p:sp>
        <p:nvSpPr>
          <p:cNvPr id="5" name="Footer Placeholder 4">
            <a:extLst>
              <a:ext uri="{FF2B5EF4-FFF2-40B4-BE49-F238E27FC236}">
                <a16:creationId xmlns:a16="http://schemas.microsoft.com/office/drawing/2014/main" id="{77D58A5C-26DF-4D6D-9F49-06B0A5BC5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F18CF-8BF0-4457-B3E6-4767FCF78F4C}"/>
              </a:ext>
            </a:extLst>
          </p:cNvPr>
          <p:cNvSpPr>
            <a:spLocks noGrp="1"/>
          </p:cNvSpPr>
          <p:nvPr>
            <p:ph type="sldNum" sz="quarter" idx="12"/>
          </p:nvPr>
        </p:nvSpPr>
        <p:spPr/>
        <p:txBody>
          <a:bodyPr/>
          <a:lstStyle/>
          <a:p>
            <a:fld id="{D5523045-616D-4DEA-85DC-354710DB4ED1}" type="slidenum">
              <a:rPr lang="en-US" smtClean="0"/>
              <a:t>‹#›</a:t>
            </a:fld>
            <a:endParaRPr lang="en-US"/>
          </a:p>
        </p:txBody>
      </p:sp>
    </p:spTree>
    <p:extLst>
      <p:ext uri="{BB962C8B-B14F-4D97-AF65-F5344CB8AC3E}">
        <p14:creationId xmlns:p14="http://schemas.microsoft.com/office/powerpoint/2010/main" val="198971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2B5F2-4BF4-4B62-9AA8-1CCCA269D5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7DF441-6B8E-4982-AC48-F41DA2BBA7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22F7D5-342E-4C02-81AA-72D6F027932F}"/>
              </a:ext>
            </a:extLst>
          </p:cNvPr>
          <p:cNvSpPr>
            <a:spLocks noGrp="1"/>
          </p:cNvSpPr>
          <p:nvPr>
            <p:ph type="dt" sz="half" idx="10"/>
          </p:nvPr>
        </p:nvSpPr>
        <p:spPr/>
        <p:txBody>
          <a:bodyPr/>
          <a:lstStyle/>
          <a:p>
            <a:fld id="{BB0189B8-914A-48C0-BCDC-8F78916B35C2}" type="datetime1">
              <a:rPr lang="en-US" smtClean="0"/>
              <a:t>4/24/2024</a:t>
            </a:fld>
            <a:endParaRPr lang="en-US"/>
          </a:p>
        </p:txBody>
      </p:sp>
      <p:sp>
        <p:nvSpPr>
          <p:cNvPr id="5" name="Footer Placeholder 4">
            <a:extLst>
              <a:ext uri="{FF2B5EF4-FFF2-40B4-BE49-F238E27FC236}">
                <a16:creationId xmlns:a16="http://schemas.microsoft.com/office/drawing/2014/main" id="{E1B94B2B-02A1-465E-904F-150F7FFAB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A1AF85-5C7C-4BA8-91DA-92248D55FBB4}"/>
              </a:ext>
            </a:extLst>
          </p:cNvPr>
          <p:cNvSpPr>
            <a:spLocks noGrp="1"/>
          </p:cNvSpPr>
          <p:nvPr>
            <p:ph type="sldNum" sz="quarter" idx="12"/>
          </p:nvPr>
        </p:nvSpPr>
        <p:spPr/>
        <p:txBody>
          <a:bodyPr/>
          <a:lstStyle/>
          <a:p>
            <a:fld id="{D5523045-616D-4DEA-85DC-354710DB4ED1}" type="slidenum">
              <a:rPr lang="en-US" smtClean="0"/>
              <a:t>‹#›</a:t>
            </a:fld>
            <a:endParaRPr lang="en-US"/>
          </a:p>
        </p:txBody>
      </p:sp>
    </p:spTree>
    <p:extLst>
      <p:ext uri="{BB962C8B-B14F-4D97-AF65-F5344CB8AC3E}">
        <p14:creationId xmlns:p14="http://schemas.microsoft.com/office/powerpoint/2010/main" val="2936013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3F0C7B-DABA-4B49-83B8-B519A6A18A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51C649-1915-453D-AF41-B5964E5FBF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90D19C-1C4B-44BE-A6E2-A0DCFA5B7C9C}"/>
              </a:ext>
            </a:extLst>
          </p:cNvPr>
          <p:cNvSpPr>
            <a:spLocks noGrp="1"/>
          </p:cNvSpPr>
          <p:nvPr>
            <p:ph type="dt" sz="half" idx="10"/>
          </p:nvPr>
        </p:nvSpPr>
        <p:spPr/>
        <p:txBody>
          <a:bodyPr/>
          <a:lstStyle/>
          <a:p>
            <a:fld id="{CF59E52E-9B15-4554-BB95-D89757A55F72}" type="datetime1">
              <a:rPr lang="en-US" smtClean="0"/>
              <a:t>4/24/2024</a:t>
            </a:fld>
            <a:endParaRPr lang="en-US"/>
          </a:p>
        </p:txBody>
      </p:sp>
      <p:sp>
        <p:nvSpPr>
          <p:cNvPr id="5" name="Footer Placeholder 4">
            <a:extLst>
              <a:ext uri="{FF2B5EF4-FFF2-40B4-BE49-F238E27FC236}">
                <a16:creationId xmlns:a16="http://schemas.microsoft.com/office/drawing/2014/main" id="{0899268D-679B-4E7F-9C4D-2F532342F8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4A8EDD-B3B1-4B98-8D84-DA8E69B60A0E}"/>
              </a:ext>
            </a:extLst>
          </p:cNvPr>
          <p:cNvSpPr>
            <a:spLocks noGrp="1"/>
          </p:cNvSpPr>
          <p:nvPr>
            <p:ph type="sldNum" sz="quarter" idx="12"/>
          </p:nvPr>
        </p:nvSpPr>
        <p:spPr/>
        <p:txBody>
          <a:bodyPr/>
          <a:lstStyle/>
          <a:p>
            <a:fld id="{D5523045-616D-4DEA-85DC-354710DB4ED1}" type="slidenum">
              <a:rPr lang="en-US" smtClean="0"/>
              <a:t>‹#›</a:t>
            </a:fld>
            <a:endParaRPr lang="en-US"/>
          </a:p>
        </p:txBody>
      </p:sp>
    </p:spTree>
    <p:extLst>
      <p:ext uri="{BB962C8B-B14F-4D97-AF65-F5344CB8AC3E}">
        <p14:creationId xmlns:p14="http://schemas.microsoft.com/office/powerpoint/2010/main" val="38057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BDE94-8AC1-4AA2-9D92-DB196A5503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4F41E1-0DED-408E-B914-4561C6734B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3ACAFE-7056-4C38-9B85-3E1009D95094}"/>
              </a:ext>
            </a:extLst>
          </p:cNvPr>
          <p:cNvSpPr>
            <a:spLocks noGrp="1"/>
          </p:cNvSpPr>
          <p:nvPr>
            <p:ph type="dt" sz="half" idx="10"/>
          </p:nvPr>
        </p:nvSpPr>
        <p:spPr/>
        <p:txBody>
          <a:bodyPr/>
          <a:lstStyle/>
          <a:p>
            <a:fld id="{BDF18574-1A38-41DF-AA24-E189E84DEA38}" type="datetime1">
              <a:rPr lang="en-US" smtClean="0"/>
              <a:t>4/24/2024</a:t>
            </a:fld>
            <a:endParaRPr lang="en-US"/>
          </a:p>
        </p:txBody>
      </p:sp>
      <p:sp>
        <p:nvSpPr>
          <p:cNvPr id="5" name="Footer Placeholder 4">
            <a:extLst>
              <a:ext uri="{FF2B5EF4-FFF2-40B4-BE49-F238E27FC236}">
                <a16:creationId xmlns:a16="http://schemas.microsoft.com/office/drawing/2014/main" id="{83445555-D64A-4903-958F-5321DA5F75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77C7B-7A9A-4FFB-BD2B-D5495D2CAB96}"/>
              </a:ext>
            </a:extLst>
          </p:cNvPr>
          <p:cNvSpPr>
            <a:spLocks noGrp="1"/>
          </p:cNvSpPr>
          <p:nvPr>
            <p:ph type="sldNum" sz="quarter" idx="12"/>
          </p:nvPr>
        </p:nvSpPr>
        <p:spPr/>
        <p:txBody>
          <a:bodyPr/>
          <a:lstStyle/>
          <a:p>
            <a:fld id="{D5523045-616D-4DEA-85DC-354710DB4ED1}" type="slidenum">
              <a:rPr lang="en-US" smtClean="0"/>
              <a:t>‹#›</a:t>
            </a:fld>
            <a:endParaRPr lang="en-US"/>
          </a:p>
        </p:txBody>
      </p:sp>
    </p:spTree>
    <p:extLst>
      <p:ext uri="{BB962C8B-B14F-4D97-AF65-F5344CB8AC3E}">
        <p14:creationId xmlns:p14="http://schemas.microsoft.com/office/powerpoint/2010/main" val="1940646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51477-FE11-4390-83DC-5B8CB54D67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927C6D-9547-4434-85F2-DFF62D9988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5953F9-3173-40C6-8865-63AB9E680900}"/>
              </a:ext>
            </a:extLst>
          </p:cNvPr>
          <p:cNvSpPr>
            <a:spLocks noGrp="1"/>
          </p:cNvSpPr>
          <p:nvPr>
            <p:ph type="dt" sz="half" idx="10"/>
          </p:nvPr>
        </p:nvSpPr>
        <p:spPr/>
        <p:txBody>
          <a:bodyPr/>
          <a:lstStyle/>
          <a:p>
            <a:fld id="{9FC8C690-A3E0-4216-8DEB-7D061EC5A4C1}" type="datetime1">
              <a:rPr lang="en-US" smtClean="0"/>
              <a:t>4/24/2024</a:t>
            </a:fld>
            <a:endParaRPr lang="en-US"/>
          </a:p>
        </p:txBody>
      </p:sp>
      <p:sp>
        <p:nvSpPr>
          <p:cNvPr id="5" name="Footer Placeholder 4">
            <a:extLst>
              <a:ext uri="{FF2B5EF4-FFF2-40B4-BE49-F238E27FC236}">
                <a16:creationId xmlns:a16="http://schemas.microsoft.com/office/drawing/2014/main" id="{3B288D1E-7D1D-467F-9005-246D249A9B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5E8501-D654-420C-BECE-DEBC054808D6}"/>
              </a:ext>
            </a:extLst>
          </p:cNvPr>
          <p:cNvSpPr>
            <a:spLocks noGrp="1"/>
          </p:cNvSpPr>
          <p:nvPr>
            <p:ph type="sldNum" sz="quarter" idx="12"/>
          </p:nvPr>
        </p:nvSpPr>
        <p:spPr/>
        <p:txBody>
          <a:bodyPr/>
          <a:lstStyle/>
          <a:p>
            <a:fld id="{D5523045-616D-4DEA-85DC-354710DB4ED1}" type="slidenum">
              <a:rPr lang="en-US" smtClean="0"/>
              <a:t>‹#›</a:t>
            </a:fld>
            <a:endParaRPr lang="en-US"/>
          </a:p>
        </p:txBody>
      </p:sp>
    </p:spTree>
    <p:extLst>
      <p:ext uri="{BB962C8B-B14F-4D97-AF65-F5344CB8AC3E}">
        <p14:creationId xmlns:p14="http://schemas.microsoft.com/office/powerpoint/2010/main" val="542774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D01C2-9066-4FC0-8468-2BF2AC4C5F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BBD4BC-8512-4D42-86E8-D308EBE82B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F0DEDD-A3DD-4A6C-8E46-3282C2FCFE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AED2DA-B165-4AC9-BE9F-349A6FE944ED}"/>
              </a:ext>
            </a:extLst>
          </p:cNvPr>
          <p:cNvSpPr>
            <a:spLocks noGrp="1"/>
          </p:cNvSpPr>
          <p:nvPr>
            <p:ph type="dt" sz="half" idx="10"/>
          </p:nvPr>
        </p:nvSpPr>
        <p:spPr/>
        <p:txBody>
          <a:bodyPr/>
          <a:lstStyle/>
          <a:p>
            <a:fld id="{96F8146D-307D-437A-8288-FF3139A51AC3}" type="datetime1">
              <a:rPr lang="en-US" smtClean="0"/>
              <a:t>4/24/2024</a:t>
            </a:fld>
            <a:endParaRPr lang="en-US"/>
          </a:p>
        </p:txBody>
      </p:sp>
      <p:sp>
        <p:nvSpPr>
          <p:cNvPr id="6" name="Footer Placeholder 5">
            <a:extLst>
              <a:ext uri="{FF2B5EF4-FFF2-40B4-BE49-F238E27FC236}">
                <a16:creationId xmlns:a16="http://schemas.microsoft.com/office/drawing/2014/main" id="{E2C74784-868D-4F00-9576-1E231B4997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A5912-4DE7-4BC5-B925-0778641DA181}"/>
              </a:ext>
            </a:extLst>
          </p:cNvPr>
          <p:cNvSpPr>
            <a:spLocks noGrp="1"/>
          </p:cNvSpPr>
          <p:nvPr>
            <p:ph type="sldNum" sz="quarter" idx="12"/>
          </p:nvPr>
        </p:nvSpPr>
        <p:spPr/>
        <p:txBody>
          <a:bodyPr/>
          <a:lstStyle/>
          <a:p>
            <a:fld id="{D5523045-616D-4DEA-85DC-354710DB4ED1}" type="slidenum">
              <a:rPr lang="en-US" smtClean="0"/>
              <a:t>‹#›</a:t>
            </a:fld>
            <a:endParaRPr lang="en-US"/>
          </a:p>
        </p:txBody>
      </p:sp>
    </p:spTree>
    <p:extLst>
      <p:ext uri="{BB962C8B-B14F-4D97-AF65-F5344CB8AC3E}">
        <p14:creationId xmlns:p14="http://schemas.microsoft.com/office/powerpoint/2010/main" val="2020940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AB88B-E556-47EE-AF95-506F6D4306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9E3193-C7B7-4200-8D15-89962D2966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2743A9-0A61-44EB-BCB4-3B9EF621AE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1448A3-C659-454A-ADCE-11999F7ADA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352F08-3EA7-485C-9A1B-BFB306259D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6F0124-E482-4967-A8CC-AC8634CF694D}"/>
              </a:ext>
            </a:extLst>
          </p:cNvPr>
          <p:cNvSpPr>
            <a:spLocks noGrp="1"/>
          </p:cNvSpPr>
          <p:nvPr>
            <p:ph type="dt" sz="half" idx="10"/>
          </p:nvPr>
        </p:nvSpPr>
        <p:spPr/>
        <p:txBody>
          <a:bodyPr/>
          <a:lstStyle/>
          <a:p>
            <a:fld id="{100A7922-5E91-4BB1-8356-6195EE1D9D1B}" type="datetime1">
              <a:rPr lang="en-US" smtClean="0"/>
              <a:t>4/24/2024</a:t>
            </a:fld>
            <a:endParaRPr lang="en-US"/>
          </a:p>
        </p:txBody>
      </p:sp>
      <p:sp>
        <p:nvSpPr>
          <p:cNvPr id="8" name="Footer Placeholder 7">
            <a:extLst>
              <a:ext uri="{FF2B5EF4-FFF2-40B4-BE49-F238E27FC236}">
                <a16:creationId xmlns:a16="http://schemas.microsoft.com/office/drawing/2014/main" id="{30309167-2180-4129-8520-369AEE199D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E753CE-A2E8-4EE8-9118-CB266A43AB7E}"/>
              </a:ext>
            </a:extLst>
          </p:cNvPr>
          <p:cNvSpPr>
            <a:spLocks noGrp="1"/>
          </p:cNvSpPr>
          <p:nvPr>
            <p:ph type="sldNum" sz="quarter" idx="12"/>
          </p:nvPr>
        </p:nvSpPr>
        <p:spPr/>
        <p:txBody>
          <a:bodyPr/>
          <a:lstStyle/>
          <a:p>
            <a:fld id="{D5523045-616D-4DEA-85DC-354710DB4ED1}" type="slidenum">
              <a:rPr lang="en-US" smtClean="0"/>
              <a:t>‹#›</a:t>
            </a:fld>
            <a:endParaRPr lang="en-US"/>
          </a:p>
        </p:txBody>
      </p:sp>
    </p:spTree>
    <p:extLst>
      <p:ext uri="{BB962C8B-B14F-4D97-AF65-F5344CB8AC3E}">
        <p14:creationId xmlns:p14="http://schemas.microsoft.com/office/powerpoint/2010/main" val="162797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83069-52A0-4D05-95DD-1FDA36C8BF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97F1AF-4112-4FD5-B539-ED13D8F26DF7}"/>
              </a:ext>
            </a:extLst>
          </p:cNvPr>
          <p:cNvSpPr>
            <a:spLocks noGrp="1"/>
          </p:cNvSpPr>
          <p:nvPr>
            <p:ph type="dt" sz="half" idx="10"/>
          </p:nvPr>
        </p:nvSpPr>
        <p:spPr/>
        <p:txBody>
          <a:bodyPr/>
          <a:lstStyle/>
          <a:p>
            <a:fld id="{0561D260-E145-4DBD-8837-ECA436B646DE}" type="datetime1">
              <a:rPr lang="en-US" smtClean="0"/>
              <a:t>4/24/2024</a:t>
            </a:fld>
            <a:endParaRPr lang="en-US"/>
          </a:p>
        </p:txBody>
      </p:sp>
      <p:sp>
        <p:nvSpPr>
          <p:cNvPr id="4" name="Footer Placeholder 3">
            <a:extLst>
              <a:ext uri="{FF2B5EF4-FFF2-40B4-BE49-F238E27FC236}">
                <a16:creationId xmlns:a16="http://schemas.microsoft.com/office/drawing/2014/main" id="{EBB82EA6-0E18-435E-AF64-AC6EED005F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D8DD4B-46C1-4AD7-816C-9AB9283C9F3F}"/>
              </a:ext>
            </a:extLst>
          </p:cNvPr>
          <p:cNvSpPr>
            <a:spLocks noGrp="1"/>
          </p:cNvSpPr>
          <p:nvPr>
            <p:ph type="sldNum" sz="quarter" idx="12"/>
          </p:nvPr>
        </p:nvSpPr>
        <p:spPr/>
        <p:txBody>
          <a:bodyPr/>
          <a:lstStyle/>
          <a:p>
            <a:fld id="{D5523045-616D-4DEA-85DC-354710DB4ED1}" type="slidenum">
              <a:rPr lang="en-US" smtClean="0"/>
              <a:t>‹#›</a:t>
            </a:fld>
            <a:endParaRPr lang="en-US"/>
          </a:p>
        </p:txBody>
      </p:sp>
    </p:spTree>
    <p:extLst>
      <p:ext uri="{BB962C8B-B14F-4D97-AF65-F5344CB8AC3E}">
        <p14:creationId xmlns:p14="http://schemas.microsoft.com/office/powerpoint/2010/main" val="3786382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D0C495-2B56-43B1-8ECD-E9911874D5EB}"/>
              </a:ext>
            </a:extLst>
          </p:cNvPr>
          <p:cNvSpPr>
            <a:spLocks noGrp="1"/>
          </p:cNvSpPr>
          <p:nvPr>
            <p:ph type="dt" sz="half" idx="10"/>
          </p:nvPr>
        </p:nvSpPr>
        <p:spPr/>
        <p:txBody>
          <a:bodyPr/>
          <a:lstStyle/>
          <a:p>
            <a:fld id="{45CB59F3-CA5E-429D-896E-1FB662B15958}" type="datetime1">
              <a:rPr lang="en-US" smtClean="0"/>
              <a:t>4/24/2024</a:t>
            </a:fld>
            <a:endParaRPr lang="en-US"/>
          </a:p>
        </p:txBody>
      </p:sp>
      <p:sp>
        <p:nvSpPr>
          <p:cNvPr id="3" name="Footer Placeholder 2">
            <a:extLst>
              <a:ext uri="{FF2B5EF4-FFF2-40B4-BE49-F238E27FC236}">
                <a16:creationId xmlns:a16="http://schemas.microsoft.com/office/drawing/2014/main" id="{952A1150-6AF6-4B64-884A-43D2863A33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C23C8E-EFDF-4069-8509-7FF9234133A0}"/>
              </a:ext>
            </a:extLst>
          </p:cNvPr>
          <p:cNvSpPr>
            <a:spLocks noGrp="1"/>
          </p:cNvSpPr>
          <p:nvPr>
            <p:ph type="sldNum" sz="quarter" idx="12"/>
          </p:nvPr>
        </p:nvSpPr>
        <p:spPr/>
        <p:txBody>
          <a:bodyPr/>
          <a:lstStyle/>
          <a:p>
            <a:fld id="{D5523045-616D-4DEA-85DC-354710DB4ED1}" type="slidenum">
              <a:rPr lang="en-US" smtClean="0"/>
              <a:t>‹#›</a:t>
            </a:fld>
            <a:endParaRPr lang="en-US"/>
          </a:p>
        </p:txBody>
      </p:sp>
    </p:spTree>
    <p:extLst>
      <p:ext uri="{BB962C8B-B14F-4D97-AF65-F5344CB8AC3E}">
        <p14:creationId xmlns:p14="http://schemas.microsoft.com/office/powerpoint/2010/main" val="3325807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66C88-1F08-408E-B110-D73F1A8D67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42EDB6-2BED-4F5D-A409-8B9B86CA59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539517-DF92-4633-AAC6-BE5B7DE748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FF4AD9-2F75-4C00-BCE7-6370C55FD30F}"/>
              </a:ext>
            </a:extLst>
          </p:cNvPr>
          <p:cNvSpPr>
            <a:spLocks noGrp="1"/>
          </p:cNvSpPr>
          <p:nvPr>
            <p:ph type="dt" sz="half" idx="10"/>
          </p:nvPr>
        </p:nvSpPr>
        <p:spPr/>
        <p:txBody>
          <a:bodyPr/>
          <a:lstStyle/>
          <a:p>
            <a:fld id="{9C810CA6-F7AC-447B-8F84-D1A862ACFA21}" type="datetime1">
              <a:rPr lang="en-US" smtClean="0"/>
              <a:t>4/24/2024</a:t>
            </a:fld>
            <a:endParaRPr lang="en-US"/>
          </a:p>
        </p:txBody>
      </p:sp>
      <p:sp>
        <p:nvSpPr>
          <p:cNvPr id="6" name="Footer Placeholder 5">
            <a:extLst>
              <a:ext uri="{FF2B5EF4-FFF2-40B4-BE49-F238E27FC236}">
                <a16:creationId xmlns:a16="http://schemas.microsoft.com/office/drawing/2014/main" id="{45509771-0DE5-43EA-A446-5E838B4AF5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F80995-036C-4DA5-8639-2E6D695B7038}"/>
              </a:ext>
            </a:extLst>
          </p:cNvPr>
          <p:cNvSpPr>
            <a:spLocks noGrp="1"/>
          </p:cNvSpPr>
          <p:nvPr>
            <p:ph type="sldNum" sz="quarter" idx="12"/>
          </p:nvPr>
        </p:nvSpPr>
        <p:spPr/>
        <p:txBody>
          <a:bodyPr/>
          <a:lstStyle/>
          <a:p>
            <a:fld id="{D5523045-616D-4DEA-85DC-354710DB4ED1}" type="slidenum">
              <a:rPr lang="en-US" smtClean="0"/>
              <a:t>‹#›</a:t>
            </a:fld>
            <a:endParaRPr lang="en-US"/>
          </a:p>
        </p:txBody>
      </p:sp>
    </p:spTree>
    <p:extLst>
      <p:ext uri="{BB962C8B-B14F-4D97-AF65-F5344CB8AC3E}">
        <p14:creationId xmlns:p14="http://schemas.microsoft.com/office/powerpoint/2010/main" val="113808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A7D03-F2ED-4B0F-A2F6-2DEB0E97D7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D076B9-C35D-4A4F-A251-09FB015C9A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321E96-5377-42F3-961E-B1124B0114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A403EB-DDF9-47C4-AA4E-62F5EEAD47FE}"/>
              </a:ext>
            </a:extLst>
          </p:cNvPr>
          <p:cNvSpPr>
            <a:spLocks noGrp="1"/>
          </p:cNvSpPr>
          <p:nvPr>
            <p:ph type="dt" sz="half" idx="10"/>
          </p:nvPr>
        </p:nvSpPr>
        <p:spPr/>
        <p:txBody>
          <a:bodyPr/>
          <a:lstStyle/>
          <a:p>
            <a:fld id="{E6B79A75-E057-452D-8442-22E79B3FC125}" type="datetime1">
              <a:rPr lang="en-US" smtClean="0"/>
              <a:t>4/24/2024</a:t>
            </a:fld>
            <a:endParaRPr lang="en-US"/>
          </a:p>
        </p:txBody>
      </p:sp>
      <p:sp>
        <p:nvSpPr>
          <p:cNvPr id="6" name="Footer Placeholder 5">
            <a:extLst>
              <a:ext uri="{FF2B5EF4-FFF2-40B4-BE49-F238E27FC236}">
                <a16:creationId xmlns:a16="http://schemas.microsoft.com/office/drawing/2014/main" id="{3466ED12-DA0C-43A9-B771-EE2E3BD5DE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F2C1AE-23EE-401E-BDB7-852060C7DBDD}"/>
              </a:ext>
            </a:extLst>
          </p:cNvPr>
          <p:cNvSpPr>
            <a:spLocks noGrp="1"/>
          </p:cNvSpPr>
          <p:nvPr>
            <p:ph type="sldNum" sz="quarter" idx="12"/>
          </p:nvPr>
        </p:nvSpPr>
        <p:spPr/>
        <p:txBody>
          <a:bodyPr/>
          <a:lstStyle/>
          <a:p>
            <a:fld id="{D5523045-616D-4DEA-85DC-354710DB4ED1}" type="slidenum">
              <a:rPr lang="en-US" smtClean="0"/>
              <a:t>‹#›</a:t>
            </a:fld>
            <a:endParaRPr lang="en-US"/>
          </a:p>
        </p:txBody>
      </p:sp>
    </p:spTree>
    <p:extLst>
      <p:ext uri="{BB962C8B-B14F-4D97-AF65-F5344CB8AC3E}">
        <p14:creationId xmlns:p14="http://schemas.microsoft.com/office/powerpoint/2010/main" val="1454114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4277EE-2E75-4194-B05E-2750E11DA4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41FD6A-DC27-416F-88D7-C490CE4562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AC279C-2808-4D99-B154-81D11562E4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09D0D-ED9B-4BF6-9B18-F486C5CB5D55}" type="datetime1">
              <a:rPr lang="en-US" smtClean="0"/>
              <a:t>4/24/2024</a:t>
            </a:fld>
            <a:endParaRPr lang="en-US"/>
          </a:p>
        </p:txBody>
      </p:sp>
      <p:sp>
        <p:nvSpPr>
          <p:cNvPr id="5" name="Footer Placeholder 4">
            <a:extLst>
              <a:ext uri="{FF2B5EF4-FFF2-40B4-BE49-F238E27FC236}">
                <a16:creationId xmlns:a16="http://schemas.microsoft.com/office/drawing/2014/main" id="{694AFA73-7B0C-476E-911B-E8C9ACD144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964C40-DE77-483B-8F62-157CD83B28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523045-616D-4DEA-85DC-354710DB4ED1}" type="slidenum">
              <a:rPr lang="en-US" smtClean="0"/>
              <a:t>‹#›</a:t>
            </a:fld>
            <a:endParaRPr lang="en-US"/>
          </a:p>
        </p:txBody>
      </p:sp>
    </p:spTree>
    <p:extLst>
      <p:ext uri="{BB962C8B-B14F-4D97-AF65-F5344CB8AC3E}">
        <p14:creationId xmlns:p14="http://schemas.microsoft.com/office/powerpoint/2010/main" val="3486056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D1455-488A-4322-AA96-68328884BC36}"/>
              </a:ext>
            </a:extLst>
          </p:cNvPr>
          <p:cNvSpPr>
            <a:spLocks noGrp="1"/>
          </p:cNvSpPr>
          <p:nvPr>
            <p:ph type="ctrTitle"/>
          </p:nvPr>
        </p:nvSpPr>
        <p:spPr/>
        <p:txBody>
          <a:bodyPr/>
          <a:lstStyle/>
          <a:p>
            <a:r>
              <a:rPr lang="en-US" dirty="0"/>
              <a:t>THE MINISTRY OF EXORISM</a:t>
            </a:r>
            <a:br>
              <a:rPr lang="en-US" dirty="0"/>
            </a:br>
            <a:r>
              <a:rPr lang="en-US" dirty="0"/>
              <a:t>AND DELIVERANCE</a:t>
            </a:r>
          </a:p>
        </p:txBody>
      </p:sp>
      <p:sp>
        <p:nvSpPr>
          <p:cNvPr id="3" name="Subtitle 2">
            <a:extLst>
              <a:ext uri="{FF2B5EF4-FFF2-40B4-BE49-F238E27FC236}">
                <a16:creationId xmlns:a16="http://schemas.microsoft.com/office/drawing/2014/main" id="{68694D49-53C5-4907-AD8D-71B4FE710BFE}"/>
              </a:ext>
            </a:extLst>
          </p:cNvPr>
          <p:cNvSpPr>
            <a:spLocks noGrp="1"/>
          </p:cNvSpPr>
          <p:nvPr>
            <p:ph type="subTitle" idx="1"/>
          </p:nvPr>
        </p:nvSpPr>
        <p:spPr/>
        <p:txBody>
          <a:bodyPr>
            <a:normAutofit/>
          </a:bodyPr>
          <a:lstStyle/>
          <a:p>
            <a:endParaRPr lang="en-US" sz="3200" dirty="0"/>
          </a:p>
          <a:p>
            <a:r>
              <a:rPr lang="en-US" sz="3200" dirty="0"/>
              <a:t>FOR THE VOLUNTEERS AT THE UPPER ROOM CRISIS HOTLINE</a:t>
            </a:r>
          </a:p>
        </p:txBody>
      </p:sp>
    </p:spTree>
    <p:extLst>
      <p:ext uri="{BB962C8B-B14F-4D97-AF65-F5344CB8AC3E}">
        <p14:creationId xmlns:p14="http://schemas.microsoft.com/office/powerpoint/2010/main" val="3309746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5E0C7-212A-4F5E-BF4B-AEE1DE1B9CC8}"/>
              </a:ext>
            </a:extLst>
          </p:cNvPr>
          <p:cNvSpPr>
            <a:spLocks noGrp="1"/>
          </p:cNvSpPr>
          <p:nvPr>
            <p:ph type="title"/>
          </p:nvPr>
        </p:nvSpPr>
        <p:spPr/>
        <p:txBody>
          <a:bodyPr/>
          <a:lstStyle/>
          <a:p>
            <a:pPr algn="ctr"/>
            <a:r>
              <a:rPr lang="en-US" dirty="0"/>
              <a:t>ENTRY POINTS</a:t>
            </a:r>
          </a:p>
        </p:txBody>
      </p:sp>
      <p:sp>
        <p:nvSpPr>
          <p:cNvPr id="4" name="Content Placeholder 2">
            <a:extLst>
              <a:ext uri="{FF2B5EF4-FFF2-40B4-BE49-F238E27FC236}">
                <a16:creationId xmlns:a16="http://schemas.microsoft.com/office/drawing/2014/main" id="{D66E3828-FA2C-434A-A841-45EB799B6AAF}"/>
              </a:ext>
            </a:extLst>
          </p:cNvPr>
          <p:cNvSpPr>
            <a:spLocks noGrp="1"/>
          </p:cNvSpPr>
          <p:nvPr>
            <p:ph idx="1"/>
          </p:nvPr>
        </p:nvSpPr>
        <p:spPr>
          <a:xfrm>
            <a:off x="838200" y="1825625"/>
            <a:ext cx="10515600" cy="4351338"/>
          </a:xfrm>
        </p:spPr>
        <p:txBody>
          <a:bodyPr/>
          <a:lstStyle/>
          <a:p>
            <a:pPr marL="0" indent="0">
              <a:buNone/>
            </a:pPr>
            <a:endParaRPr lang="en-US" dirty="0"/>
          </a:p>
          <a:p>
            <a:pPr marL="0" indent="0">
              <a:buNone/>
            </a:pPr>
            <a:r>
              <a:rPr lang="en-US" dirty="0"/>
              <a:t>Entry points are often called Trojan horses, i.e., inviting evil into the </a:t>
            </a:r>
          </a:p>
          <a:p>
            <a:pPr marL="0" indent="0">
              <a:buNone/>
            </a:pPr>
            <a:r>
              <a:rPr lang="en-US" dirty="0"/>
              <a:t>lives of the users. </a:t>
            </a:r>
          </a:p>
        </p:txBody>
      </p:sp>
    </p:spTree>
    <p:extLst>
      <p:ext uri="{BB962C8B-B14F-4D97-AF65-F5344CB8AC3E}">
        <p14:creationId xmlns:p14="http://schemas.microsoft.com/office/powerpoint/2010/main" val="381661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C111F-D382-4123-822E-821AD6C95524}"/>
              </a:ext>
            </a:extLst>
          </p:cNvPr>
          <p:cNvSpPr>
            <a:spLocks noGrp="1"/>
          </p:cNvSpPr>
          <p:nvPr>
            <p:ph type="title"/>
          </p:nvPr>
        </p:nvSpPr>
        <p:spPr/>
        <p:txBody>
          <a:bodyPr/>
          <a:lstStyle/>
          <a:p>
            <a:pPr algn="ctr"/>
            <a:r>
              <a:rPr lang="en-US" dirty="0"/>
              <a:t>OPENINGS TO THE OCCULT </a:t>
            </a:r>
          </a:p>
        </p:txBody>
      </p:sp>
      <p:sp>
        <p:nvSpPr>
          <p:cNvPr id="3" name="Content Placeholder 2">
            <a:extLst>
              <a:ext uri="{FF2B5EF4-FFF2-40B4-BE49-F238E27FC236}">
                <a16:creationId xmlns:a16="http://schemas.microsoft.com/office/drawing/2014/main" id="{36F813CA-3D84-4A05-9917-F56579C23BC7}"/>
              </a:ext>
            </a:extLst>
          </p:cNvPr>
          <p:cNvSpPr>
            <a:spLocks noGrp="1"/>
          </p:cNvSpPr>
          <p:nvPr>
            <p:ph idx="1"/>
          </p:nvPr>
        </p:nvSpPr>
        <p:spPr/>
        <p:txBody>
          <a:bodyPr/>
          <a:lstStyle/>
          <a:p>
            <a:r>
              <a:rPr lang="en-US" dirty="0"/>
              <a:t>In media presentations today, murder is accepted as entertainment, and violence is glorified. There is desensitization to these issues. Some media examples are as follows: There are many more today.</a:t>
            </a:r>
          </a:p>
          <a:p>
            <a:r>
              <a:rPr lang="en-US" dirty="0"/>
              <a:t>Buffy the Vampire Slayer		Dracula</a:t>
            </a:r>
          </a:p>
          <a:p>
            <a:r>
              <a:rPr lang="en-US" dirty="0"/>
              <a:t>Zombies					Manhattan Medium</a:t>
            </a:r>
          </a:p>
          <a:p>
            <a:r>
              <a:rPr lang="en-US" dirty="0"/>
              <a:t>Bewitched					Ghost Adventures</a:t>
            </a:r>
          </a:p>
          <a:p>
            <a:r>
              <a:rPr lang="en-US" dirty="0"/>
              <a:t>True Blood					Angel</a:t>
            </a:r>
          </a:p>
          <a:p>
            <a:r>
              <a:rPr lang="en-US" dirty="0"/>
              <a:t>Dark Shadows				Blade</a:t>
            </a:r>
          </a:p>
          <a:p>
            <a:endParaRPr lang="en-US" dirty="0"/>
          </a:p>
        </p:txBody>
      </p:sp>
    </p:spTree>
    <p:extLst>
      <p:ext uri="{BB962C8B-B14F-4D97-AF65-F5344CB8AC3E}">
        <p14:creationId xmlns:p14="http://schemas.microsoft.com/office/powerpoint/2010/main" val="4137323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18831-5E1D-461C-BDD8-373B9721C5D0}"/>
              </a:ext>
            </a:extLst>
          </p:cNvPr>
          <p:cNvSpPr>
            <a:spLocks noGrp="1"/>
          </p:cNvSpPr>
          <p:nvPr>
            <p:ph type="title"/>
          </p:nvPr>
        </p:nvSpPr>
        <p:spPr/>
        <p:txBody>
          <a:bodyPr/>
          <a:lstStyle/>
          <a:p>
            <a:pPr algn="ctr"/>
            <a:r>
              <a:rPr lang="en-US" dirty="0"/>
              <a:t>OCCULT (</a:t>
            </a:r>
            <a:r>
              <a:rPr lang="en-US" dirty="0" err="1"/>
              <a:t>con’t</a:t>
            </a:r>
            <a:r>
              <a:rPr lang="en-US" dirty="0"/>
              <a:t>)</a:t>
            </a:r>
          </a:p>
        </p:txBody>
      </p:sp>
      <p:sp>
        <p:nvSpPr>
          <p:cNvPr id="3" name="Content Placeholder 2">
            <a:extLst>
              <a:ext uri="{FF2B5EF4-FFF2-40B4-BE49-F238E27FC236}">
                <a16:creationId xmlns:a16="http://schemas.microsoft.com/office/drawing/2014/main" id="{612DD6E0-DFC3-44DA-A8BD-CB18611EB91F}"/>
              </a:ext>
            </a:extLst>
          </p:cNvPr>
          <p:cNvSpPr>
            <a:spLocks noGrp="1"/>
          </p:cNvSpPr>
          <p:nvPr>
            <p:ph idx="1"/>
          </p:nvPr>
        </p:nvSpPr>
        <p:spPr/>
        <p:txBody>
          <a:bodyPr>
            <a:normAutofit lnSpcReduction="10000"/>
          </a:bodyPr>
          <a:lstStyle/>
          <a:p>
            <a:r>
              <a:rPr lang="en-US" dirty="0"/>
              <a:t>Games or persons are also openings: </a:t>
            </a:r>
          </a:p>
          <a:p>
            <a:endParaRPr lang="en-US" dirty="0"/>
          </a:p>
          <a:p>
            <a:r>
              <a:rPr lang="en-US" dirty="0" err="1"/>
              <a:t>Quija</a:t>
            </a:r>
            <a:r>
              <a:rPr lang="en-US" dirty="0"/>
              <a:t> Boards			Santeria		Faith healers</a:t>
            </a:r>
          </a:p>
          <a:p>
            <a:r>
              <a:rPr lang="en-US" dirty="0"/>
              <a:t>Fortune tellers			Horoscopes		Psychics</a:t>
            </a:r>
          </a:p>
          <a:p>
            <a:r>
              <a:rPr lang="en-US" dirty="0"/>
              <a:t>Fortune cookies			Tarot cards		Black Masses</a:t>
            </a:r>
          </a:p>
          <a:p>
            <a:r>
              <a:rPr lang="en-US" dirty="0"/>
              <a:t>Seances				Witchcraft		Black Magic</a:t>
            </a:r>
          </a:p>
          <a:p>
            <a:r>
              <a:rPr lang="en-US" dirty="0"/>
              <a:t>Palm reading			Devil Worship	Spells</a:t>
            </a:r>
          </a:p>
          <a:p>
            <a:r>
              <a:rPr lang="en-US" dirty="0"/>
              <a:t>Witchcraft (Wicca, Warlock)	Superstition		Unforgiveness</a:t>
            </a:r>
          </a:p>
          <a:p>
            <a:r>
              <a:rPr lang="en-US" dirty="0"/>
              <a:t>Mediums						</a:t>
            </a:r>
          </a:p>
        </p:txBody>
      </p:sp>
    </p:spTree>
    <p:extLst>
      <p:ext uri="{BB962C8B-B14F-4D97-AF65-F5344CB8AC3E}">
        <p14:creationId xmlns:p14="http://schemas.microsoft.com/office/powerpoint/2010/main" val="949713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7D574-BD01-4319-B2D8-4BE0184B521E}"/>
              </a:ext>
            </a:extLst>
          </p:cNvPr>
          <p:cNvSpPr>
            <a:spLocks noGrp="1"/>
          </p:cNvSpPr>
          <p:nvPr>
            <p:ph type="title"/>
          </p:nvPr>
        </p:nvSpPr>
        <p:spPr/>
        <p:txBody>
          <a:bodyPr/>
          <a:lstStyle/>
          <a:p>
            <a:pPr algn="ctr"/>
            <a:r>
              <a:rPr lang="en-US" dirty="0"/>
              <a:t>EXTRAORDINARY PHENOMENON</a:t>
            </a:r>
          </a:p>
        </p:txBody>
      </p:sp>
      <p:sp>
        <p:nvSpPr>
          <p:cNvPr id="3" name="Content Placeholder 2">
            <a:extLst>
              <a:ext uri="{FF2B5EF4-FFF2-40B4-BE49-F238E27FC236}">
                <a16:creationId xmlns:a16="http://schemas.microsoft.com/office/drawing/2014/main" id="{A30D5B22-6F6C-4385-BDD3-6495FDC00EEC}"/>
              </a:ext>
            </a:extLst>
          </p:cNvPr>
          <p:cNvSpPr>
            <a:spLocks noGrp="1"/>
          </p:cNvSpPr>
          <p:nvPr>
            <p:ph idx="1"/>
          </p:nvPr>
        </p:nvSpPr>
        <p:spPr/>
        <p:txBody>
          <a:bodyPr>
            <a:normAutofit/>
          </a:bodyPr>
          <a:lstStyle/>
          <a:p>
            <a:r>
              <a:rPr lang="en-US" dirty="0"/>
              <a:t>People open themselves up to evil and communication with the devil through:	</a:t>
            </a:r>
          </a:p>
          <a:p>
            <a:pPr lvl="1"/>
            <a:r>
              <a:rPr lang="en-US" dirty="0"/>
              <a:t>Satanic rituals such as animal and human sacrifices, Black Masses, etc.</a:t>
            </a:r>
          </a:p>
          <a:p>
            <a:pPr lvl="1"/>
            <a:r>
              <a:rPr lang="en-US" dirty="0"/>
              <a:t>Seances, attempting to communicate with the deceased.</a:t>
            </a:r>
          </a:p>
          <a:p>
            <a:pPr marL="457200" lvl="1" indent="0">
              <a:buNone/>
            </a:pPr>
            <a:endParaRPr lang="en-US" dirty="0"/>
          </a:p>
          <a:p>
            <a:r>
              <a:rPr lang="en-US" dirty="0"/>
              <a:t>Exercises such as Yoga and Reiki</a:t>
            </a:r>
          </a:p>
          <a:p>
            <a:r>
              <a:rPr lang="en-US" dirty="0"/>
              <a:t>Pornography</a:t>
            </a:r>
          </a:p>
          <a:p>
            <a:r>
              <a:rPr lang="en-US" dirty="0"/>
              <a:t>Extraordinary phenomena such as satanic rituals and seances</a:t>
            </a:r>
          </a:p>
          <a:p>
            <a:r>
              <a:rPr lang="en-US" dirty="0"/>
              <a:t>Other openings can be our behaviors:</a:t>
            </a:r>
          </a:p>
          <a:p>
            <a:pPr marL="457200" lvl="1" indent="0">
              <a:buNone/>
            </a:pPr>
            <a:endParaRPr lang="en-US" dirty="0"/>
          </a:p>
        </p:txBody>
      </p:sp>
    </p:spTree>
    <p:extLst>
      <p:ext uri="{BB962C8B-B14F-4D97-AF65-F5344CB8AC3E}">
        <p14:creationId xmlns:p14="http://schemas.microsoft.com/office/powerpoint/2010/main" val="2514672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E1A28-728B-4961-93E6-C1B841700E07}"/>
              </a:ext>
            </a:extLst>
          </p:cNvPr>
          <p:cNvSpPr>
            <a:spLocks noGrp="1"/>
          </p:cNvSpPr>
          <p:nvPr>
            <p:ph type="title"/>
          </p:nvPr>
        </p:nvSpPr>
        <p:spPr/>
        <p:txBody>
          <a:bodyPr/>
          <a:lstStyle/>
          <a:p>
            <a:pPr algn="ctr"/>
            <a:r>
              <a:rPr lang="en-US" dirty="0"/>
              <a:t>Definitions and Terms</a:t>
            </a:r>
          </a:p>
        </p:txBody>
      </p:sp>
      <p:sp>
        <p:nvSpPr>
          <p:cNvPr id="3" name="Content Placeholder 2">
            <a:extLst>
              <a:ext uri="{FF2B5EF4-FFF2-40B4-BE49-F238E27FC236}">
                <a16:creationId xmlns:a16="http://schemas.microsoft.com/office/drawing/2014/main" id="{EC568A75-9A8A-4803-A82E-CE4E22A0496E}"/>
              </a:ext>
            </a:extLst>
          </p:cNvPr>
          <p:cNvSpPr>
            <a:spLocks noGrp="1"/>
          </p:cNvSpPr>
          <p:nvPr>
            <p:ph idx="1"/>
          </p:nvPr>
        </p:nvSpPr>
        <p:spPr/>
        <p:txBody>
          <a:bodyPr>
            <a:normAutofit fontScale="92500"/>
          </a:bodyPr>
          <a:lstStyle/>
          <a:p>
            <a:r>
              <a:rPr lang="en-US" b="1" u="sng" dirty="0"/>
              <a:t>VEXATION</a:t>
            </a:r>
            <a:r>
              <a:rPr lang="en-US" dirty="0"/>
              <a:t> causes annoyance or is distressful, usually called temptations.</a:t>
            </a:r>
            <a:endParaRPr lang="en-US" b="1" u="sng" dirty="0"/>
          </a:p>
          <a:p>
            <a:endParaRPr lang="en-US" b="1" u="sng" dirty="0"/>
          </a:p>
          <a:p>
            <a:r>
              <a:rPr lang="en-US" b="1" u="sng" dirty="0"/>
              <a:t>INFESTATION</a:t>
            </a:r>
            <a:r>
              <a:rPr lang="en-US" dirty="0"/>
              <a:t> refers to attacks on homes, properties, or areas.</a:t>
            </a:r>
          </a:p>
          <a:p>
            <a:endParaRPr lang="en-US" dirty="0"/>
          </a:p>
          <a:p>
            <a:r>
              <a:rPr lang="en-US" b="1" u="sng" dirty="0"/>
              <a:t>OPPRESSION</a:t>
            </a:r>
            <a:r>
              <a:rPr lang="en-US" dirty="0"/>
              <a:t> sometimes called “Personal infestation.”</a:t>
            </a:r>
          </a:p>
          <a:p>
            <a:endParaRPr lang="en-US" b="1" u="sng" dirty="0"/>
          </a:p>
          <a:p>
            <a:r>
              <a:rPr lang="en-US" b="1" u="sng" dirty="0"/>
              <a:t>POSSESSION</a:t>
            </a:r>
            <a:r>
              <a:rPr lang="en-US" dirty="0"/>
              <a:t> retains its specific reference to cases that are clearly</a:t>
            </a:r>
          </a:p>
          <a:p>
            <a:pPr marL="0" indent="0">
              <a:buNone/>
            </a:pPr>
            <a:r>
              <a:rPr lang="en-US" dirty="0"/>
              <a:t>diagnosed, in concert with medical professionals, to be curable only</a:t>
            </a:r>
          </a:p>
          <a:p>
            <a:pPr marL="0" indent="0">
              <a:buNone/>
            </a:pPr>
            <a:r>
              <a:rPr lang="en-US" dirty="0"/>
              <a:t>by means of the intervention of the church.</a:t>
            </a:r>
            <a:endParaRPr lang="en-US" b="1" u="sng" dirty="0"/>
          </a:p>
        </p:txBody>
      </p:sp>
    </p:spTree>
    <p:extLst>
      <p:ext uri="{BB962C8B-B14F-4D97-AF65-F5344CB8AC3E}">
        <p14:creationId xmlns:p14="http://schemas.microsoft.com/office/powerpoint/2010/main" val="3804819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B70A2-E3F5-4EDC-A452-8C5153F43D83}"/>
              </a:ext>
            </a:extLst>
          </p:cNvPr>
          <p:cNvSpPr>
            <a:spLocks noGrp="1"/>
          </p:cNvSpPr>
          <p:nvPr>
            <p:ph type="title"/>
          </p:nvPr>
        </p:nvSpPr>
        <p:spPr/>
        <p:txBody>
          <a:bodyPr/>
          <a:lstStyle/>
          <a:p>
            <a:pPr algn="ctr"/>
            <a:r>
              <a:rPr lang="en-US" dirty="0"/>
              <a:t>DIFFERENCES – EXORCISM AND DELIVERANCE</a:t>
            </a:r>
          </a:p>
        </p:txBody>
      </p:sp>
      <p:sp>
        <p:nvSpPr>
          <p:cNvPr id="3" name="Content Placeholder 2">
            <a:extLst>
              <a:ext uri="{FF2B5EF4-FFF2-40B4-BE49-F238E27FC236}">
                <a16:creationId xmlns:a16="http://schemas.microsoft.com/office/drawing/2014/main" id="{0FDE44BD-1ED8-4BBC-B455-F6A3D87A2AFB}"/>
              </a:ext>
            </a:extLst>
          </p:cNvPr>
          <p:cNvSpPr>
            <a:spLocks noGrp="1"/>
          </p:cNvSpPr>
          <p:nvPr>
            <p:ph idx="1"/>
          </p:nvPr>
        </p:nvSpPr>
        <p:spPr/>
        <p:txBody>
          <a:bodyPr/>
          <a:lstStyle/>
          <a:p>
            <a:endParaRPr lang="en-US" dirty="0"/>
          </a:p>
          <a:p>
            <a:r>
              <a:rPr lang="en-US" b="1" u="sng" dirty="0"/>
              <a:t>DELIVERANCE</a:t>
            </a:r>
            <a:r>
              <a:rPr lang="en-US" dirty="0"/>
              <a:t>: To free individuals from evil spirits that holds a person</a:t>
            </a:r>
          </a:p>
          <a:p>
            <a:pPr marL="0" indent="0">
              <a:buNone/>
            </a:pPr>
            <a:r>
              <a:rPr lang="en-US" dirty="0"/>
              <a:t>in bondage through the experiences of personal woundedness.</a:t>
            </a:r>
          </a:p>
          <a:p>
            <a:pPr marL="0" indent="0">
              <a:buNone/>
            </a:pPr>
            <a:endParaRPr lang="en-US" dirty="0"/>
          </a:p>
          <a:p>
            <a:r>
              <a:rPr lang="en-US" b="1" u="sng" dirty="0"/>
              <a:t>EXORCISM</a:t>
            </a:r>
            <a:r>
              <a:rPr lang="en-US" dirty="0"/>
              <a:t>: Releasing one from the evil that has infested the person</a:t>
            </a:r>
          </a:p>
          <a:p>
            <a:pPr marL="0" indent="0">
              <a:buNone/>
            </a:pPr>
            <a:r>
              <a:rPr lang="en-US" dirty="0"/>
              <a:t>by invitation of the evil one into their life.</a:t>
            </a:r>
          </a:p>
          <a:p>
            <a:endParaRPr lang="en-US" dirty="0"/>
          </a:p>
        </p:txBody>
      </p:sp>
    </p:spTree>
    <p:extLst>
      <p:ext uri="{BB962C8B-B14F-4D97-AF65-F5344CB8AC3E}">
        <p14:creationId xmlns:p14="http://schemas.microsoft.com/office/powerpoint/2010/main" val="3200479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0143F-2DF1-4F32-9BC5-50B81484C0CB}"/>
              </a:ext>
            </a:extLst>
          </p:cNvPr>
          <p:cNvSpPr>
            <a:spLocks noGrp="1"/>
          </p:cNvSpPr>
          <p:nvPr>
            <p:ph type="title"/>
          </p:nvPr>
        </p:nvSpPr>
        <p:spPr/>
        <p:txBody>
          <a:bodyPr/>
          <a:lstStyle/>
          <a:p>
            <a:pPr algn="ctr"/>
            <a:r>
              <a:rPr lang="en-US" dirty="0"/>
              <a:t>DIFFERENCES (</a:t>
            </a:r>
            <a:r>
              <a:rPr lang="en-US" dirty="0" err="1"/>
              <a:t>con’t</a:t>
            </a:r>
            <a:r>
              <a:rPr lang="en-US" dirty="0"/>
              <a:t>)</a:t>
            </a:r>
          </a:p>
        </p:txBody>
      </p:sp>
      <p:sp>
        <p:nvSpPr>
          <p:cNvPr id="3" name="Content Placeholder 2">
            <a:extLst>
              <a:ext uri="{FF2B5EF4-FFF2-40B4-BE49-F238E27FC236}">
                <a16:creationId xmlns:a16="http://schemas.microsoft.com/office/drawing/2014/main" id="{5495302D-3724-40D3-AE1E-6F6512E73DFC}"/>
              </a:ext>
            </a:extLst>
          </p:cNvPr>
          <p:cNvSpPr>
            <a:spLocks noGrp="1"/>
          </p:cNvSpPr>
          <p:nvPr>
            <p:ph idx="1"/>
          </p:nvPr>
        </p:nvSpPr>
        <p:spPr/>
        <p:txBody>
          <a:bodyPr/>
          <a:lstStyle/>
          <a:p>
            <a:r>
              <a:rPr lang="en-US" dirty="0"/>
              <a:t>Deliverance can be performed by a prayerful person trained in faith, prayer and personal spirituality.</a:t>
            </a:r>
          </a:p>
          <a:p>
            <a:endParaRPr lang="en-US" dirty="0"/>
          </a:p>
          <a:p>
            <a:pPr marL="0" indent="0">
              <a:buNone/>
            </a:pPr>
            <a:endParaRPr lang="en-US" dirty="0"/>
          </a:p>
          <a:p>
            <a:r>
              <a:rPr lang="en-US" dirty="0"/>
              <a:t>Exorcisms can be performed by a Catholic priest only. No minister of any other faith has the authority to do so, and if attempted, it leads to serious spiritual harm. </a:t>
            </a:r>
          </a:p>
          <a:p>
            <a:endParaRPr lang="en-US" dirty="0"/>
          </a:p>
        </p:txBody>
      </p:sp>
    </p:spTree>
    <p:extLst>
      <p:ext uri="{BB962C8B-B14F-4D97-AF65-F5344CB8AC3E}">
        <p14:creationId xmlns:p14="http://schemas.microsoft.com/office/powerpoint/2010/main" val="2652329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8DDDD-8253-425D-AE92-C4814E85B7A4}"/>
              </a:ext>
            </a:extLst>
          </p:cNvPr>
          <p:cNvSpPr>
            <a:spLocks noGrp="1"/>
          </p:cNvSpPr>
          <p:nvPr>
            <p:ph type="title"/>
          </p:nvPr>
        </p:nvSpPr>
        <p:spPr/>
        <p:txBody>
          <a:bodyPr/>
          <a:lstStyle/>
          <a:p>
            <a:pPr algn="ctr"/>
            <a:r>
              <a:rPr lang="en-US" dirty="0"/>
              <a:t>ATTITUDES</a:t>
            </a:r>
          </a:p>
        </p:txBody>
      </p:sp>
      <p:sp>
        <p:nvSpPr>
          <p:cNvPr id="3" name="Content Placeholder 2">
            <a:extLst>
              <a:ext uri="{FF2B5EF4-FFF2-40B4-BE49-F238E27FC236}">
                <a16:creationId xmlns:a16="http://schemas.microsoft.com/office/drawing/2014/main" id="{EFD5F87B-C199-467A-B903-399993786EAB}"/>
              </a:ext>
            </a:extLst>
          </p:cNvPr>
          <p:cNvSpPr>
            <a:spLocks noGrp="1"/>
          </p:cNvSpPr>
          <p:nvPr>
            <p:ph idx="1"/>
          </p:nvPr>
        </p:nvSpPr>
        <p:spPr/>
        <p:txBody>
          <a:bodyPr>
            <a:normAutofit lnSpcReduction="10000"/>
          </a:bodyPr>
          <a:lstStyle/>
          <a:p>
            <a:r>
              <a:rPr lang="en-US" dirty="0"/>
              <a:t>Most psychiatrists and secularists will dismiss the evidence of possession by seeking to explain via known psychiatric conditions or as “paranormal.”</a:t>
            </a:r>
          </a:p>
          <a:p>
            <a:r>
              <a:rPr lang="en-US" dirty="0"/>
              <a:t>On the other hand, the fundamentalists tend to attribute everything to demonic intervention, even though since at least the middle ages observers have been aware of the distinctions between psychiatric disorders and true demonic possession. We need to find the middle ground between these. </a:t>
            </a:r>
          </a:p>
          <a:p>
            <a:r>
              <a:rPr lang="en-US" dirty="0"/>
              <a:t>Some are identifiable in our conversations with the callers, but diagnosis is left to the experts in the field, usually Catholic priests in collaboration with mental health professionals.</a:t>
            </a:r>
          </a:p>
        </p:txBody>
      </p:sp>
    </p:spTree>
    <p:extLst>
      <p:ext uri="{BB962C8B-B14F-4D97-AF65-F5344CB8AC3E}">
        <p14:creationId xmlns:p14="http://schemas.microsoft.com/office/powerpoint/2010/main" val="3801112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51C2E-3B9C-4DBF-A452-88104036DDAF}"/>
              </a:ext>
            </a:extLst>
          </p:cNvPr>
          <p:cNvSpPr>
            <a:spLocks noGrp="1"/>
          </p:cNvSpPr>
          <p:nvPr>
            <p:ph type="title"/>
          </p:nvPr>
        </p:nvSpPr>
        <p:spPr/>
        <p:txBody>
          <a:bodyPr/>
          <a:lstStyle/>
          <a:p>
            <a:pPr algn="ctr"/>
            <a:r>
              <a:rPr lang="en-US" dirty="0"/>
              <a:t>DEMONIC ACTIVITY</a:t>
            </a:r>
          </a:p>
        </p:txBody>
      </p:sp>
      <p:sp>
        <p:nvSpPr>
          <p:cNvPr id="3" name="Content Placeholder 2">
            <a:extLst>
              <a:ext uri="{FF2B5EF4-FFF2-40B4-BE49-F238E27FC236}">
                <a16:creationId xmlns:a16="http://schemas.microsoft.com/office/drawing/2014/main" id="{73AD16CA-C767-43F2-A2B0-CAEE68D634C6}"/>
              </a:ext>
            </a:extLst>
          </p:cNvPr>
          <p:cNvSpPr>
            <a:spLocks noGrp="1"/>
          </p:cNvSpPr>
          <p:nvPr>
            <p:ph idx="1"/>
          </p:nvPr>
        </p:nvSpPr>
        <p:spPr/>
        <p:txBody>
          <a:bodyPr>
            <a:normAutofit lnSpcReduction="10000"/>
          </a:bodyPr>
          <a:lstStyle/>
          <a:p>
            <a:pPr marL="0" indent="0">
              <a:buNone/>
            </a:pPr>
            <a:endParaRPr lang="en-US" dirty="0"/>
          </a:p>
          <a:p>
            <a:r>
              <a:rPr lang="en-US" dirty="0"/>
              <a:t>Common distinctive features found in demonic activity in human</a:t>
            </a:r>
          </a:p>
          <a:p>
            <a:endParaRPr lang="en-US" dirty="0"/>
          </a:p>
          <a:p>
            <a:pPr marL="0" indent="0">
              <a:buNone/>
            </a:pPr>
            <a:r>
              <a:rPr lang="en-US" dirty="0"/>
              <a:t>persons are often identifiable, but every individual is different, not</a:t>
            </a:r>
          </a:p>
          <a:p>
            <a:pPr marL="0" indent="0">
              <a:buNone/>
            </a:pPr>
            <a:endParaRPr lang="en-US" dirty="0"/>
          </a:p>
          <a:p>
            <a:pPr marL="0" indent="0">
              <a:buNone/>
            </a:pPr>
            <a:r>
              <a:rPr lang="en-US" dirty="0"/>
              <a:t>only in their manifestation of psychiatric conditions but in how the</a:t>
            </a:r>
          </a:p>
          <a:p>
            <a:endParaRPr lang="en-US" dirty="0"/>
          </a:p>
          <a:p>
            <a:pPr marL="0" indent="0">
              <a:buNone/>
            </a:pPr>
            <a:r>
              <a:rPr lang="en-US" dirty="0"/>
              <a:t>devil may operate. You can see that in some of the calls as mentioned</a:t>
            </a:r>
          </a:p>
          <a:p>
            <a:pPr marL="0" indent="0">
              <a:buNone/>
            </a:pPr>
            <a:r>
              <a:rPr lang="en-US" dirty="0"/>
              <a:t>above.</a:t>
            </a:r>
          </a:p>
        </p:txBody>
      </p:sp>
    </p:spTree>
    <p:extLst>
      <p:ext uri="{BB962C8B-B14F-4D97-AF65-F5344CB8AC3E}">
        <p14:creationId xmlns:p14="http://schemas.microsoft.com/office/powerpoint/2010/main" val="1169480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DAF28-BF03-48A8-A178-DE26A30DE092}"/>
              </a:ext>
            </a:extLst>
          </p:cNvPr>
          <p:cNvSpPr>
            <a:spLocks noGrp="1"/>
          </p:cNvSpPr>
          <p:nvPr>
            <p:ph type="title"/>
          </p:nvPr>
        </p:nvSpPr>
        <p:spPr/>
        <p:txBody>
          <a:bodyPr/>
          <a:lstStyle/>
          <a:p>
            <a:pPr algn="ctr"/>
            <a:r>
              <a:rPr lang="en-US" dirty="0"/>
              <a:t>DEMONIC ACTIVITY (</a:t>
            </a:r>
            <a:r>
              <a:rPr lang="en-US" dirty="0" err="1"/>
              <a:t>con’t</a:t>
            </a:r>
            <a:r>
              <a:rPr lang="en-US" dirty="0"/>
              <a:t>)</a:t>
            </a:r>
          </a:p>
        </p:txBody>
      </p:sp>
      <p:sp>
        <p:nvSpPr>
          <p:cNvPr id="3" name="Content Placeholder 2">
            <a:extLst>
              <a:ext uri="{FF2B5EF4-FFF2-40B4-BE49-F238E27FC236}">
                <a16:creationId xmlns:a16="http://schemas.microsoft.com/office/drawing/2014/main" id="{5ED09B93-8571-4D86-885D-293C01AB51BE}"/>
              </a:ext>
            </a:extLst>
          </p:cNvPr>
          <p:cNvSpPr>
            <a:spLocks noGrp="1"/>
          </p:cNvSpPr>
          <p:nvPr>
            <p:ph idx="1"/>
          </p:nvPr>
        </p:nvSpPr>
        <p:spPr/>
        <p:txBody>
          <a:bodyPr>
            <a:normAutofit/>
          </a:bodyPr>
          <a:lstStyle/>
          <a:p>
            <a:r>
              <a:rPr lang="en-US" dirty="0"/>
              <a:t>Often we’ll find a cluster of symptoms and conditions, so that the</a:t>
            </a:r>
          </a:p>
          <a:p>
            <a:pPr marL="0" indent="0">
              <a:buNone/>
            </a:pPr>
            <a:r>
              <a:rPr lang="en-US" dirty="0"/>
              <a:t>same person may be treatable for certain ailments that respond to </a:t>
            </a:r>
          </a:p>
          <a:p>
            <a:pPr marL="0" indent="0">
              <a:buNone/>
            </a:pPr>
            <a:r>
              <a:rPr lang="en-US" dirty="0"/>
              <a:t>medicine, while demonic activity may still be operative and need an </a:t>
            </a:r>
          </a:p>
          <a:p>
            <a:pPr marL="0" indent="0">
              <a:buNone/>
            </a:pPr>
            <a:r>
              <a:rPr lang="en-US" dirty="0"/>
              <a:t>exorcism or prayers for deliverance. </a:t>
            </a:r>
          </a:p>
          <a:p>
            <a:pPr marL="0" indent="0">
              <a:buNone/>
            </a:pPr>
            <a:endParaRPr lang="en-US" dirty="0"/>
          </a:p>
          <a:p>
            <a:pPr marL="0" indent="0">
              <a:buNone/>
            </a:pPr>
            <a:r>
              <a:rPr lang="en-US" dirty="0"/>
              <a:t>In such cases, medicine assists in the process. Because of HIPPA laws the Line does not interact with the medical or mental health community. The volunteer must listen closely and if possible, pray with the caller and refer them to a Catholic priest for further guidance.</a:t>
            </a:r>
          </a:p>
          <a:p>
            <a:endParaRPr lang="en-US" dirty="0"/>
          </a:p>
        </p:txBody>
      </p:sp>
    </p:spTree>
    <p:extLst>
      <p:ext uri="{BB962C8B-B14F-4D97-AF65-F5344CB8AC3E}">
        <p14:creationId xmlns:p14="http://schemas.microsoft.com/office/powerpoint/2010/main" val="4210315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D08D1-A13A-4646-B87C-94450A19A577}"/>
              </a:ext>
            </a:extLst>
          </p:cNvPr>
          <p:cNvSpPr>
            <a:spLocks noGrp="1"/>
          </p:cNvSpPr>
          <p:nvPr>
            <p:ph type="title"/>
          </p:nvPr>
        </p:nvSpPr>
        <p:spPr/>
        <p:txBody>
          <a:bodyPr/>
          <a:lstStyle/>
          <a:p>
            <a:r>
              <a:rPr lang="en-US" dirty="0"/>
              <a:t>Prerequisites for a Ministry of Deliverance</a:t>
            </a:r>
          </a:p>
        </p:txBody>
      </p:sp>
      <p:sp>
        <p:nvSpPr>
          <p:cNvPr id="4" name="Content Placeholder 3">
            <a:extLst>
              <a:ext uri="{FF2B5EF4-FFF2-40B4-BE49-F238E27FC236}">
                <a16:creationId xmlns:a16="http://schemas.microsoft.com/office/drawing/2014/main" id="{09BD4198-8502-4BF5-BC9E-6E629AF07D21}"/>
              </a:ext>
            </a:extLst>
          </p:cNvPr>
          <p:cNvSpPr>
            <a:spLocks noGrp="1"/>
          </p:cNvSpPr>
          <p:nvPr>
            <p:ph idx="1"/>
          </p:nvPr>
        </p:nvSpPr>
        <p:spPr/>
        <p:txBody>
          <a:bodyPr/>
          <a:lstStyle/>
          <a:p>
            <a:endParaRPr lang="en-US" dirty="0"/>
          </a:p>
          <a:p>
            <a:r>
              <a:rPr lang="en-US" dirty="0"/>
              <a:t>Rooted in prayer,</a:t>
            </a:r>
          </a:p>
          <a:p>
            <a:endParaRPr lang="en-US" dirty="0"/>
          </a:p>
          <a:p>
            <a:r>
              <a:rPr lang="en-US" dirty="0"/>
              <a:t>Teachings about the evil one are founded on the Magisterial teachings of the Church</a:t>
            </a:r>
          </a:p>
          <a:p>
            <a:pPr lvl="1"/>
            <a:endParaRPr lang="en-US" dirty="0"/>
          </a:p>
          <a:p>
            <a:pPr lvl="1"/>
            <a:r>
              <a:rPr lang="en-US" dirty="0"/>
              <a:t>On Scripture – Jesus dealt with evil spirits on several occasions.</a:t>
            </a:r>
          </a:p>
          <a:p>
            <a:pPr lvl="1"/>
            <a:endParaRPr lang="en-US" dirty="0"/>
          </a:p>
          <a:p>
            <a:pPr lvl="1"/>
            <a:r>
              <a:rPr lang="en-US" dirty="0"/>
              <a:t>Holy tradition</a:t>
            </a:r>
          </a:p>
        </p:txBody>
      </p:sp>
    </p:spTree>
    <p:extLst>
      <p:ext uri="{BB962C8B-B14F-4D97-AF65-F5344CB8AC3E}">
        <p14:creationId xmlns:p14="http://schemas.microsoft.com/office/powerpoint/2010/main" val="1197605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BBFD9-A129-4260-B2AE-E9E77FF325B8}"/>
              </a:ext>
            </a:extLst>
          </p:cNvPr>
          <p:cNvSpPr>
            <a:spLocks noGrp="1"/>
          </p:cNvSpPr>
          <p:nvPr>
            <p:ph type="title"/>
          </p:nvPr>
        </p:nvSpPr>
        <p:spPr/>
        <p:txBody>
          <a:bodyPr/>
          <a:lstStyle/>
          <a:p>
            <a:pPr algn="ctr"/>
            <a:r>
              <a:rPr lang="en-US" dirty="0"/>
              <a:t>SYMPTOMS</a:t>
            </a:r>
          </a:p>
        </p:txBody>
      </p:sp>
      <p:sp>
        <p:nvSpPr>
          <p:cNvPr id="3" name="Content Placeholder 2">
            <a:extLst>
              <a:ext uri="{FF2B5EF4-FFF2-40B4-BE49-F238E27FC236}">
                <a16:creationId xmlns:a16="http://schemas.microsoft.com/office/drawing/2014/main" id="{C2316197-C6EC-4D91-8EA8-503627094122}"/>
              </a:ext>
            </a:extLst>
          </p:cNvPr>
          <p:cNvSpPr>
            <a:spLocks noGrp="1"/>
          </p:cNvSpPr>
          <p:nvPr>
            <p:ph idx="1"/>
          </p:nvPr>
        </p:nvSpPr>
        <p:spPr/>
        <p:txBody>
          <a:bodyPr/>
          <a:lstStyle/>
          <a:p>
            <a:r>
              <a:rPr lang="en-US" dirty="0"/>
              <a:t>Some of the symptoms are:</a:t>
            </a:r>
          </a:p>
          <a:p>
            <a:endParaRPr lang="en-US" dirty="0"/>
          </a:p>
          <a:p>
            <a:pPr marL="0" indent="0">
              <a:buNone/>
            </a:pPr>
            <a:r>
              <a:rPr lang="en-US" dirty="0"/>
              <a:t>1. Hidden knowledge</a:t>
            </a:r>
          </a:p>
          <a:p>
            <a:pPr marL="0" indent="0">
              <a:buNone/>
            </a:pPr>
            <a:r>
              <a:rPr lang="en-US" dirty="0"/>
              <a:t>2. Ability to speak in unknown languages</a:t>
            </a:r>
          </a:p>
          <a:p>
            <a:pPr marL="0" indent="0">
              <a:buNone/>
            </a:pPr>
            <a:r>
              <a:rPr lang="en-US" dirty="0"/>
              <a:t>3. Abnormal strength</a:t>
            </a:r>
          </a:p>
          <a:p>
            <a:pPr marL="0" indent="0">
              <a:buNone/>
            </a:pPr>
            <a:r>
              <a:rPr lang="en-US" dirty="0"/>
              <a:t>4. Levitation</a:t>
            </a:r>
          </a:p>
          <a:p>
            <a:pPr marL="0" indent="0">
              <a:buNone/>
            </a:pPr>
            <a:r>
              <a:rPr lang="en-US" dirty="0"/>
              <a:t>5. Remote viewing</a:t>
            </a:r>
          </a:p>
          <a:p>
            <a:pPr marL="0" indent="0">
              <a:buNone/>
            </a:pPr>
            <a:r>
              <a:rPr lang="en-US" dirty="0"/>
              <a:t>6. Ability to act remotely</a:t>
            </a:r>
          </a:p>
        </p:txBody>
      </p:sp>
    </p:spTree>
    <p:extLst>
      <p:ext uri="{BB962C8B-B14F-4D97-AF65-F5344CB8AC3E}">
        <p14:creationId xmlns:p14="http://schemas.microsoft.com/office/powerpoint/2010/main" val="546348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8306-7FF9-4551-B967-5CF93AF2CD35}"/>
              </a:ext>
            </a:extLst>
          </p:cNvPr>
          <p:cNvSpPr>
            <a:spLocks noGrp="1"/>
          </p:cNvSpPr>
          <p:nvPr>
            <p:ph type="title"/>
          </p:nvPr>
        </p:nvSpPr>
        <p:spPr/>
        <p:txBody>
          <a:bodyPr/>
          <a:lstStyle/>
          <a:p>
            <a:pPr algn="ctr"/>
            <a:r>
              <a:rPr lang="en-US" dirty="0"/>
              <a:t>SYMPTOMS (</a:t>
            </a:r>
            <a:r>
              <a:rPr lang="en-US" dirty="0" err="1"/>
              <a:t>con’t</a:t>
            </a:r>
            <a:r>
              <a:rPr lang="en-US" dirty="0"/>
              <a:t>)</a:t>
            </a:r>
          </a:p>
        </p:txBody>
      </p:sp>
      <p:sp>
        <p:nvSpPr>
          <p:cNvPr id="3" name="Content Placeholder 2">
            <a:extLst>
              <a:ext uri="{FF2B5EF4-FFF2-40B4-BE49-F238E27FC236}">
                <a16:creationId xmlns:a16="http://schemas.microsoft.com/office/drawing/2014/main" id="{912A24A2-D9D7-4465-B6E4-0A1526AC5D61}"/>
              </a:ext>
            </a:extLst>
          </p:cNvPr>
          <p:cNvSpPr>
            <a:spLocks noGrp="1"/>
          </p:cNvSpPr>
          <p:nvPr>
            <p:ph idx="1"/>
          </p:nvPr>
        </p:nvSpPr>
        <p:spPr/>
        <p:txBody>
          <a:bodyPr/>
          <a:lstStyle/>
          <a:p>
            <a:r>
              <a:rPr lang="en-US" dirty="0"/>
              <a:t>The evil ones cannot read your mind or know what God does not</a:t>
            </a:r>
          </a:p>
          <a:p>
            <a:pPr marL="0" indent="0">
              <a:buNone/>
            </a:pPr>
            <a:r>
              <a:rPr lang="en-US" dirty="0"/>
              <a:t> permit. </a:t>
            </a:r>
          </a:p>
          <a:p>
            <a:pPr marL="0" indent="0">
              <a:buNone/>
            </a:pPr>
            <a:r>
              <a:rPr lang="en-US" dirty="0"/>
              <a:t>	Yet the paranormal becomes normal, with blasphemies, trance </a:t>
            </a:r>
          </a:p>
          <a:p>
            <a:pPr marL="0" indent="0">
              <a:buNone/>
            </a:pPr>
            <a:r>
              <a:rPr lang="en-US" dirty="0"/>
              <a:t>state, resistance of the demon to leaving the subject, with a custom of </a:t>
            </a:r>
          </a:p>
          <a:p>
            <a:pPr marL="0" indent="0">
              <a:buNone/>
            </a:pPr>
            <a:r>
              <a:rPr lang="en-US" dirty="0"/>
              <a:t>presentation which follows certain patterns, e.g., dabbling</a:t>
            </a:r>
          </a:p>
          <a:p>
            <a:pPr marL="0" indent="0">
              <a:buNone/>
            </a:pPr>
            <a:r>
              <a:rPr lang="en-US" dirty="0"/>
              <a:t>with games that open the doors to evil. </a:t>
            </a:r>
          </a:p>
          <a:p>
            <a:endParaRPr lang="en-US" dirty="0"/>
          </a:p>
        </p:txBody>
      </p:sp>
    </p:spTree>
    <p:extLst>
      <p:ext uri="{BB962C8B-B14F-4D97-AF65-F5344CB8AC3E}">
        <p14:creationId xmlns:p14="http://schemas.microsoft.com/office/powerpoint/2010/main" val="64399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90BC5-5611-4A73-83ED-90B26FC24E89}"/>
              </a:ext>
            </a:extLst>
          </p:cNvPr>
          <p:cNvSpPr>
            <a:spLocks noGrp="1"/>
          </p:cNvSpPr>
          <p:nvPr>
            <p:ph type="title"/>
          </p:nvPr>
        </p:nvSpPr>
        <p:spPr/>
        <p:txBody>
          <a:bodyPr/>
          <a:lstStyle/>
          <a:p>
            <a:pPr algn="ctr"/>
            <a:r>
              <a:rPr lang="en-US" dirty="0"/>
              <a:t>EXAMPLE</a:t>
            </a:r>
          </a:p>
        </p:txBody>
      </p:sp>
      <p:sp>
        <p:nvSpPr>
          <p:cNvPr id="3" name="Content Placeholder 2">
            <a:extLst>
              <a:ext uri="{FF2B5EF4-FFF2-40B4-BE49-F238E27FC236}">
                <a16:creationId xmlns:a16="http://schemas.microsoft.com/office/drawing/2014/main" id="{D2A3012B-713F-4904-97B3-4B4B34B723B1}"/>
              </a:ext>
            </a:extLst>
          </p:cNvPr>
          <p:cNvSpPr>
            <a:spLocks noGrp="1"/>
          </p:cNvSpPr>
          <p:nvPr>
            <p:ph idx="1"/>
          </p:nvPr>
        </p:nvSpPr>
        <p:spPr/>
        <p:txBody>
          <a:bodyPr/>
          <a:lstStyle/>
          <a:p>
            <a:endParaRPr lang="en-US" dirty="0"/>
          </a:p>
          <a:p>
            <a:r>
              <a:rPr lang="en-US" dirty="0"/>
              <a:t>The call from the young man who asked Satan to enter because of the gifts he’d promised. “He’s mine, he’s mine, three times.</a:t>
            </a:r>
          </a:p>
          <a:p>
            <a:endParaRPr lang="en-US" dirty="0"/>
          </a:p>
          <a:p>
            <a:r>
              <a:rPr lang="en-US" dirty="0"/>
              <a:t>In the case of possession, the evil ones are very possessive.</a:t>
            </a:r>
          </a:p>
        </p:txBody>
      </p:sp>
    </p:spTree>
    <p:extLst>
      <p:ext uri="{BB962C8B-B14F-4D97-AF65-F5344CB8AC3E}">
        <p14:creationId xmlns:p14="http://schemas.microsoft.com/office/powerpoint/2010/main" val="3892328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C8E9B-9F60-47E3-943E-512D6F66DC51}"/>
              </a:ext>
            </a:extLst>
          </p:cNvPr>
          <p:cNvSpPr>
            <a:spLocks noGrp="1"/>
          </p:cNvSpPr>
          <p:nvPr>
            <p:ph type="title"/>
          </p:nvPr>
        </p:nvSpPr>
        <p:spPr/>
        <p:txBody>
          <a:bodyPr/>
          <a:lstStyle/>
          <a:p>
            <a:pPr algn="ctr"/>
            <a:r>
              <a:rPr lang="en-US" dirty="0"/>
              <a:t>MENTAL DISORDERS</a:t>
            </a:r>
          </a:p>
        </p:txBody>
      </p:sp>
      <p:sp>
        <p:nvSpPr>
          <p:cNvPr id="3" name="Content Placeholder 2">
            <a:extLst>
              <a:ext uri="{FF2B5EF4-FFF2-40B4-BE49-F238E27FC236}">
                <a16:creationId xmlns:a16="http://schemas.microsoft.com/office/drawing/2014/main" id="{4FEB0F0E-DD68-4BA5-8899-BAAA062B49EB}"/>
              </a:ext>
            </a:extLst>
          </p:cNvPr>
          <p:cNvSpPr>
            <a:spLocks noGrp="1"/>
          </p:cNvSpPr>
          <p:nvPr>
            <p:ph idx="1"/>
          </p:nvPr>
        </p:nvSpPr>
        <p:spPr/>
        <p:txBody>
          <a:bodyPr/>
          <a:lstStyle/>
          <a:p>
            <a:endParaRPr lang="en-US" dirty="0"/>
          </a:p>
          <a:p>
            <a:r>
              <a:rPr lang="en-US" dirty="0"/>
              <a:t>Mental disorders can also be confused, not only with demonic</a:t>
            </a:r>
          </a:p>
          <a:p>
            <a:pPr marL="0" indent="0">
              <a:buNone/>
            </a:pPr>
            <a:r>
              <a:rPr lang="en-US" dirty="0"/>
              <a:t> manifestations, but also between themselves.</a:t>
            </a:r>
          </a:p>
          <a:p>
            <a:endParaRPr lang="en-US" dirty="0"/>
          </a:p>
          <a:p>
            <a:r>
              <a:rPr lang="en-US" dirty="0"/>
              <a:t>But certain tell-tale signs are clear and consistent, from case to case,</a:t>
            </a:r>
          </a:p>
          <a:p>
            <a:pPr marL="0" indent="0">
              <a:buNone/>
            </a:pPr>
            <a:r>
              <a:rPr lang="en-US" dirty="0"/>
              <a:t> in such a manner that denial is self-defeating.</a:t>
            </a:r>
          </a:p>
        </p:txBody>
      </p:sp>
    </p:spTree>
    <p:extLst>
      <p:ext uri="{BB962C8B-B14F-4D97-AF65-F5344CB8AC3E}">
        <p14:creationId xmlns:p14="http://schemas.microsoft.com/office/powerpoint/2010/main" val="2727059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5F7F6-1049-4686-A431-54301FDA99F8}"/>
              </a:ext>
            </a:extLst>
          </p:cNvPr>
          <p:cNvSpPr>
            <a:spLocks noGrp="1"/>
          </p:cNvSpPr>
          <p:nvPr>
            <p:ph type="title"/>
          </p:nvPr>
        </p:nvSpPr>
        <p:spPr/>
        <p:txBody>
          <a:bodyPr/>
          <a:lstStyle/>
          <a:p>
            <a:pPr algn="ctr"/>
            <a:r>
              <a:rPr lang="en-US" dirty="0"/>
              <a:t>PAGANISM - WITCHCRAFT</a:t>
            </a:r>
          </a:p>
        </p:txBody>
      </p:sp>
      <p:sp>
        <p:nvSpPr>
          <p:cNvPr id="3" name="Content Placeholder 2">
            <a:extLst>
              <a:ext uri="{FF2B5EF4-FFF2-40B4-BE49-F238E27FC236}">
                <a16:creationId xmlns:a16="http://schemas.microsoft.com/office/drawing/2014/main" id="{7E475AE7-E65E-4B27-A099-114F8C76A971}"/>
              </a:ext>
            </a:extLst>
          </p:cNvPr>
          <p:cNvSpPr>
            <a:spLocks noGrp="1"/>
          </p:cNvSpPr>
          <p:nvPr>
            <p:ph idx="1"/>
          </p:nvPr>
        </p:nvSpPr>
        <p:spPr/>
        <p:txBody>
          <a:bodyPr/>
          <a:lstStyle/>
          <a:p>
            <a:endParaRPr lang="en-US" dirty="0"/>
          </a:p>
          <a:p>
            <a:r>
              <a:rPr lang="en-US" dirty="0"/>
              <a:t>Paganism, including witchcraft, involves a tit-for-tat mentality, in which one performs one’s part in the prescribed ceremonies or activities with the expectation that the entity or other person involved will return a favor. </a:t>
            </a:r>
          </a:p>
          <a:p>
            <a:endParaRPr lang="en-US" dirty="0"/>
          </a:p>
          <a:p>
            <a:r>
              <a:rPr lang="en-US" dirty="0"/>
              <a:t>We do not operate in this fashion. It’s not a matter of bargaining with God, but of doing our part. </a:t>
            </a:r>
          </a:p>
        </p:txBody>
      </p:sp>
    </p:spTree>
    <p:extLst>
      <p:ext uri="{BB962C8B-B14F-4D97-AF65-F5344CB8AC3E}">
        <p14:creationId xmlns:p14="http://schemas.microsoft.com/office/powerpoint/2010/main" val="2958378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F1B2-7DFE-4F56-9AD9-F2BE3CA06D9F}"/>
              </a:ext>
            </a:extLst>
          </p:cNvPr>
          <p:cNvSpPr>
            <a:spLocks noGrp="1"/>
          </p:cNvSpPr>
          <p:nvPr>
            <p:ph type="title"/>
          </p:nvPr>
        </p:nvSpPr>
        <p:spPr/>
        <p:txBody>
          <a:bodyPr/>
          <a:lstStyle/>
          <a:p>
            <a:pPr algn="ctr"/>
            <a:r>
              <a:rPr lang="en-US" dirty="0"/>
              <a:t>REVERENCE</a:t>
            </a:r>
          </a:p>
        </p:txBody>
      </p:sp>
      <p:sp>
        <p:nvSpPr>
          <p:cNvPr id="3" name="Content Placeholder 2">
            <a:extLst>
              <a:ext uri="{FF2B5EF4-FFF2-40B4-BE49-F238E27FC236}">
                <a16:creationId xmlns:a16="http://schemas.microsoft.com/office/drawing/2014/main" id="{918AB599-5BA9-45F3-BDBC-5D1974B4DC58}"/>
              </a:ext>
            </a:extLst>
          </p:cNvPr>
          <p:cNvSpPr>
            <a:spLocks noGrp="1"/>
          </p:cNvSpPr>
          <p:nvPr>
            <p:ph idx="1"/>
          </p:nvPr>
        </p:nvSpPr>
        <p:spPr/>
        <p:txBody>
          <a:bodyPr/>
          <a:lstStyle/>
          <a:p>
            <a:endParaRPr lang="en-US" dirty="0"/>
          </a:p>
          <a:p>
            <a:r>
              <a:rPr lang="en-US" dirty="0"/>
              <a:t>We need always to acknowledge with reverence God’s sovereignty</a:t>
            </a:r>
          </a:p>
          <a:p>
            <a:pPr marL="0" indent="0">
              <a:buNone/>
            </a:pPr>
            <a:r>
              <a:rPr lang="en-US" dirty="0"/>
              <a:t> and the infinite mystery of the human person.</a:t>
            </a:r>
          </a:p>
          <a:p>
            <a:endParaRPr lang="en-US" dirty="0"/>
          </a:p>
          <a:p>
            <a:endParaRPr lang="en-US" dirty="0"/>
          </a:p>
          <a:p>
            <a:r>
              <a:rPr lang="en-US" dirty="0"/>
              <a:t>Our work is one of faith and humble collaboration with the larger</a:t>
            </a:r>
          </a:p>
          <a:p>
            <a:pPr marL="0" indent="0">
              <a:buNone/>
            </a:pPr>
            <a:r>
              <a:rPr lang="en-US" dirty="0"/>
              <a:t> purposes of God, not of winning or losing.</a:t>
            </a:r>
          </a:p>
          <a:p>
            <a:endParaRPr lang="en-US" dirty="0"/>
          </a:p>
        </p:txBody>
      </p:sp>
    </p:spTree>
    <p:extLst>
      <p:ext uri="{BB962C8B-B14F-4D97-AF65-F5344CB8AC3E}">
        <p14:creationId xmlns:p14="http://schemas.microsoft.com/office/powerpoint/2010/main" val="3980658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7BC89-A4DD-4DCC-A635-89D1DF52D68C}"/>
              </a:ext>
            </a:extLst>
          </p:cNvPr>
          <p:cNvSpPr>
            <a:spLocks noGrp="1"/>
          </p:cNvSpPr>
          <p:nvPr>
            <p:ph type="title"/>
          </p:nvPr>
        </p:nvSpPr>
        <p:spPr/>
        <p:txBody>
          <a:bodyPr/>
          <a:lstStyle/>
          <a:p>
            <a:pPr algn="ctr"/>
            <a:r>
              <a:rPr lang="en-US" dirty="0"/>
              <a:t>FRENCH PRIEST</a:t>
            </a:r>
          </a:p>
        </p:txBody>
      </p:sp>
      <p:sp>
        <p:nvSpPr>
          <p:cNvPr id="3" name="Content Placeholder 2">
            <a:extLst>
              <a:ext uri="{FF2B5EF4-FFF2-40B4-BE49-F238E27FC236}">
                <a16:creationId xmlns:a16="http://schemas.microsoft.com/office/drawing/2014/main" id="{AA340340-8E1F-420A-89DB-D454891BC28A}"/>
              </a:ext>
            </a:extLst>
          </p:cNvPr>
          <p:cNvSpPr>
            <a:spLocks noGrp="1"/>
          </p:cNvSpPr>
          <p:nvPr>
            <p:ph idx="1"/>
          </p:nvPr>
        </p:nvSpPr>
        <p:spPr/>
        <p:txBody>
          <a:bodyPr/>
          <a:lstStyle/>
          <a:p>
            <a:endParaRPr lang="en-US" dirty="0"/>
          </a:p>
          <a:p>
            <a:r>
              <a:rPr lang="en-US" dirty="0"/>
              <a:t>The classical case of the French priest who, in the end, asked the</a:t>
            </a:r>
          </a:p>
          <a:p>
            <a:pPr marL="0" indent="0">
              <a:buNone/>
            </a:pPr>
            <a:r>
              <a:rPr lang="en-US" dirty="0"/>
              <a:t>demons to possess him (</a:t>
            </a:r>
            <a:r>
              <a:rPr lang="en-US" i="1" dirty="0"/>
              <a:t>to deliver another person</a:t>
            </a:r>
            <a:r>
              <a:rPr lang="en-US" dirty="0"/>
              <a:t>?) and</a:t>
            </a:r>
          </a:p>
          <a:p>
            <a:pPr marL="0" indent="0">
              <a:buNone/>
            </a:pPr>
            <a:r>
              <a:rPr lang="en-US" dirty="0"/>
              <a:t>subsequently was possessed, even to write about it extensively</a:t>
            </a:r>
          </a:p>
          <a:p>
            <a:pPr marL="0" indent="0">
              <a:buNone/>
            </a:pPr>
            <a:r>
              <a:rPr lang="en-US" dirty="0"/>
              <a:t>Afterward, it demonstrated that innocent people can be possessed, e.g., it is said that Mother Teresa had an exorcism. </a:t>
            </a:r>
          </a:p>
          <a:p>
            <a:pPr marL="0" indent="0">
              <a:buNone/>
            </a:pPr>
            <a:r>
              <a:rPr lang="en-US" dirty="0"/>
              <a:t>Therefore, we must never judge them.</a:t>
            </a:r>
          </a:p>
        </p:txBody>
      </p:sp>
    </p:spTree>
    <p:extLst>
      <p:ext uri="{BB962C8B-B14F-4D97-AF65-F5344CB8AC3E}">
        <p14:creationId xmlns:p14="http://schemas.microsoft.com/office/powerpoint/2010/main" val="296320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B2A4F-1E6B-4A02-B860-4433F200C883}"/>
              </a:ext>
            </a:extLst>
          </p:cNvPr>
          <p:cNvSpPr>
            <a:spLocks noGrp="1"/>
          </p:cNvSpPr>
          <p:nvPr>
            <p:ph type="title"/>
          </p:nvPr>
        </p:nvSpPr>
        <p:spPr/>
        <p:txBody>
          <a:bodyPr/>
          <a:lstStyle/>
          <a:p>
            <a:pPr algn="ctr"/>
            <a:r>
              <a:rPr lang="en-US" dirty="0"/>
              <a:t>PHYSICAL SIGNS</a:t>
            </a:r>
          </a:p>
        </p:txBody>
      </p:sp>
      <p:sp>
        <p:nvSpPr>
          <p:cNvPr id="3" name="Content Placeholder 2">
            <a:extLst>
              <a:ext uri="{FF2B5EF4-FFF2-40B4-BE49-F238E27FC236}">
                <a16:creationId xmlns:a16="http://schemas.microsoft.com/office/drawing/2014/main" id="{0DDA3C3D-2568-421E-A7E7-FFBF058EA158}"/>
              </a:ext>
            </a:extLst>
          </p:cNvPr>
          <p:cNvSpPr>
            <a:spLocks noGrp="1"/>
          </p:cNvSpPr>
          <p:nvPr>
            <p:ph idx="1"/>
          </p:nvPr>
        </p:nvSpPr>
        <p:spPr/>
        <p:txBody>
          <a:bodyPr/>
          <a:lstStyle/>
          <a:p>
            <a:pPr marL="0" indent="0">
              <a:buNone/>
            </a:pPr>
            <a:endParaRPr lang="en-US" dirty="0"/>
          </a:p>
          <a:p>
            <a:pPr marL="0" indent="0">
              <a:buNone/>
            </a:pPr>
            <a:r>
              <a:rPr lang="en-US" dirty="0"/>
              <a:t>Physical signs of demonic abuse </a:t>
            </a:r>
            <a:r>
              <a:rPr lang="en-US" sz="2800" dirty="0"/>
              <a:t>at times manifests themselves, e.g., </a:t>
            </a:r>
          </a:p>
          <a:p>
            <a:pPr marL="0" indent="0">
              <a:buNone/>
            </a:pPr>
            <a:endParaRPr lang="en-US" dirty="0"/>
          </a:p>
          <a:p>
            <a:pPr marL="0" indent="0">
              <a:buNone/>
            </a:pPr>
            <a:r>
              <a:rPr lang="en-US" sz="2800" dirty="0"/>
              <a:t>One husband said he would watch bruises appear on his wife’s body</a:t>
            </a:r>
          </a:p>
          <a:p>
            <a:pPr marL="0" indent="0">
              <a:buNone/>
            </a:pPr>
            <a:r>
              <a:rPr lang="en-US" sz="2800" dirty="0"/>
              <a:t> </a:t>
            </a:r>
          </a:p>
          <a:p>
            <a:pPr marL="0" indent="0">
              <a:buNone/>
            </a:pPr>
            <a:r>
              <a:rPr lang="en-US" sz="2800" dirty="0"/>
              <a:t>directly in front of his eyes. </a:t>
            </a:r>
          </a:p>
          <a:p>
            <a:pPr marL="914400" lvl="2" indent="0">
              <a:buNone/>
            </a:pPr>
            <a:endParaRPr lang="en-US" sz="2800" dirty="0"/>
          </a:p>
        </p:txBody>
      </p:sp>
    </p:spTree>
    <p:extLst>
      <p:ext uri="{BB962C8B-B14F-4D97-AF65-F5344CB8AC3E}">
        <p14:creationId xmlns:p14="http://schemas.microsoft.com/office/powerpoint/2010/main" val="2255974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682CF-9879-48F8-B919-CEAE63330822}"/>
              </a:ext>
            </a:extLst>
          </p:cNvPr>
          <p:cNvSpPr>
            <a:spLocks noGrp="1"/>
          </p:cNvSpPr>
          <p:nvPr>
            <p:ph type="title"/>
          </p:nvPr>
        </p:nvSpPr>
        <p:spPr/>
        <p:txBody>
          <a:bodyPr/>
          <a:lstStyle/>
          <a:p>
            <a:pPr algn="ctr"/>
            <a:r>
              <a:rPr lang="en-US" dirty="0"/>
              <a:t>EVANGELIZATION</a:t>
            </a:r>
          </a:p>
        </p:txBody>
      </p:sp>
      <p:sp>
        <p:nvSpPr>
          <p:cNvPr id="3" name="Content Placeholder 2">
            <a:extLst>
              <a:ext uri="{FF2B5EF4-FFF2-40B4-BE49-F238E27FC236}">
                <a16:creationId xmlns:a16="http://schemas.microsoft.com/office/drawing/2014/main" id="{3D84021B-F6E8-408A-BF37-360868682D34}"/>
              </a:ext>
            </a:extLst>
          </p:cNvPr>
          <p:cNvSpPr>
            <a:spLocks noGrp="1"/>
          </p:cNvSpPr>
          <p:nvPr>
            <p:ph idx="1"/>
          </p:nvPr>
        </p:nvSpPr>
        <p:spPr/>
        <p:txBody>
          <a:bodyPr/>
          <a:lstStyle/>
          <a:p>
            <a:r>
              <a:rPr lang="en-US" dirty="0"/>
              <a:t>Evangelization efforts are made to obtain a profession of faith and</a:t>
            </a:r>
          </a:p>
          <a:p>
            <a:pPr marL="0" indent="0">
              <a:buNone/>
            </a:pPr>
            <a:r>
              <a:rPr lang="en-US" dirty="0"/>
              <a:t>renunciation of all that is occult or contrary to God. Other means</a:t>
            </a:r>
          </a:p>
          <a:p>
            <a:pPr marL="0" indent="0">
              <a:buNone/>
            </a:pPr>
            <a:r>
              <a:rPr lang="en-US" dirty="0"/>
              <a:t>should be sought to gain the subject’s collaboration and to</a:t>
            </a:r>
          </a:p>
          <a:p>
            <a:pPr marL="0" indent="0">
              <a:buNone/>
            </a:pPr>
            <a:r>
              <a:rPr lang="en-US" dirty="0"/>
              <a:t> maintain their freedom.</a:t>
            </a:r>
          </a:p>
          <a:p>
            <a:endParaRPr lang="en-US" dirty="0"/>
          </a:p>
          <a:p>
            <a:r>
              <a:rPr lang="en-US" dirty="0"/>
              <a:t>Prayers of Deliverance are printed on the website, and the special</a:t>
            </a:r>
          </a:p>
          <a:p>
            <a:pPr marL="0" indent="0">
              <a:buNone/>
            </a:pPr>
            <a:r>
              <a:rPr lang="en-US" dirty="0"/>
              <a:t>prayer book is always available for use while on the phone.</a:t>
            </a:r>
          </a:p>
        </p:txBody>
      </p:sp>
    </p:spTree>
    <p:extLst>
      <p:ext uri="{BB962C8B-B14F-4D97-AF65-F5344CB8AC3E}">
        <p14:creationId xmlns:p14="http://schemas.microsoft.com/office/powerpoint/2010/main" val="1355889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5CA0D-972C-457B-BCF1-28B2B1DCAAAB}"/>
              </a:ext>
            </a:extLst>
          </p:cNvPr>
          <p:cNvSpPr>
            <a:spLocks noGrp="1"/>
          </p:cNvSpPr>
          <p:nvPr>
            <p:ph type="title"/>
          </p:nvPr>
        </p:nvSpPr>
        <p:spPr/>
        <p:txBody>
          <a:bodyPr/>
          <a:lstStyle/>
          <a:p>
            <a:pPr algn="ctr"/>
            <a:r>
              <a:rPr lang="en-US" dirty="0"/>
              <a:t>EXORCISM OR PRAYERS?</a:t>
            </a:r>
          </a:p>
        </p:txBody>
      </p:sp>
      <p:sp>
        <p:nvSpPr>
          <p:cNvPr id="3" name="Content Placeholder 2">
            <a:extLst>
              <a:ext uri="{FF2B5EF4-FFF2-40B4-BE49-F238E27FC236}">
                <a16:creationId xmlns:a16="http://schemas.microsoft.com/office/drawing/2014/main" id="{03093E4D-C414-4F0F-BA93-DDBCEF38AE18}"/>
              </a:ext>
            </a:extLst>
          </p:cNvPr>
          <p:cNvSpPr>
            <a:spLocks noGrp="1"/>
          </p:cNvSpPr>
          <p:nvPr>
            <p:ph idx="1"/>
          </p:nvPr>
        </p:nvSpPr>
        <p:spPr/>
        <p:txBody>
          <a:bodyPr/>
          <a:lstStyle/>
          <a:p>
            <a:r>
              <a:rPr lang="en-US" dirty="0"/>
              <a:t>Opinions differ as to when exorcism or deliverance would be most helpful. Deliverance prayers are generally helpful in severe cases, but the rite of exorcism should be used with greater restraint in cases substantiated with signs of actual possession and under the care of a priest. </a:t>
            </a:r>
          </a:p>
          <a:p>
            <a:endParaRPr lang="en-US" dirty="0"/>
          </a:p>
          <a:p>
            <a:r>
              <a:rPr lang="en-US" dirty="0"/>
              <a:t>The volunteer does not make the decision concerning exorcism. It is up to the Bishop and priest. The best the volunteer can do is to pray the Prayers of Deliverance with the person and make a referral to a Catholic priest.</a:t>
            </a:r>
          </a:p>
        </p:txBody>
      </p:sp>
    </p:spTree>
    <p:extLst>
      <p:ext uri="{BB962C8B-B14F-4D97-AF65-F5344CB8AC3E}">
        <p14:creationId xmlns:p14="http://schemas.microsoft.com/office/powerpoint/2010/main" val="3783000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7214-F22A-48BA-827C-2AB2D9BEFCEB}"/>
              </a:ext>
            </a:extLst>
          </p:cNvPr>
          <p:cNvSpPr>
            <a:spLocks noGrp="1"/>
          </p:cNvSpPr>
          <p:nvPr>
            <p:ph type="title"/>
          </p:nvPr>
        </p:nvSpPr>
        <p:spPr/>
        <p:txBody>
          <a:bodyPr/>
          <a:lstStyle/>
          <a:p>
            <a:pPr algn="ctr"/>
            <a:r>
              <a:rPr lang="en-US" dirty="0"/>
              <a:t>COMPASSION</a:t>
            </a:r>
          </a:p>
        </p:txBody>
      </p:sp>
      <p:sp>
        <p:nvSpPr>
          <p:cNvPr id="3" name="Content Placeholder 2">
            <a:extLst>
              <a:ext uri="{FF2B5EF4-FFF2-40B4-BE49-F238E27FC236}">
                <a16:creationId xmlns:a16="http://schemas.microsoft.com/office/drawing/2014/main" id="{A31D608C-F05C-48A9-AD19-03EE82BB907F}"/>
              </a:ext>
            </a:extLst>
          </p:cNvPr>
          <p:cNvSpPr>
            <a:spLocks noGrp="1"/>
          </p:cNvSpPr>
          <p:nvPr>
            <p:ph idx="1"/>
          </p:nvPr>
        </p:nvSpPr>
        <p:spPr/>
        <p:txBody>
          <a:bodyPr>
            <a:normAutofit fontScale="62500" lnSpcReduction="20000"/>
          </a:bodyPr>
          <a:lstStyle/>
          <a:p>
            <a:endParaRPr lang="en-US" dirty="0"/>
          </a:p>
          <a:p>
            <a:r>
              <a:rPr lang="en-US" dirty="0"/>
              <a:t>“</a:t>
            </a:r>
            <a:r>
              <a:rPr lang="en-US" sz="3900" dirty="0"/>
              <a:t>Compassion must become the core and even the nature of authority. Christian leaders are people of God </a:t>
            </a:r>
          </a:p>
          <a:p>
            <a:pPr marL="0" indent="0">
              <a:buNone/>
            </a:pPr>
            <a:endParaRPr lang="en-US" sz="3900" dirty="0"/>
          </a:p>
          <a:p>
            <a:pPr marL="0" indent="0">
              <a:buNone/>
            </a:pPr>
            <a:r>
              <a:rPr lang="en-US" sz="3900" dirty="0"/>
              <a:t>*only insofar as they are able to make the compassion of God with humanity—</a:t>
            </a:r>
          </a:p>
          <a:p>
            <a:pPr marL="0" indent="0">
              <a:buNone/>
            </a:pPr>
            <a:endParaRPr lang="en-US" sz="3900" dirty="0"/>
          </a:p>
          <a:p>
            <a:pPr marL="0" indent="0">
              <a:buNone/>
            </a:pPr>
            <a:r>
              <a:rPr lang="en-US" sz="3900" dirty="0"/>
              <a:t>*which is visible in Jesus Christ credible in their own world.”</a:t>
            </a:r>
          </a:p>
          <a:p>
            <a:endParaRPr lang="en-US" sz="3900" dirty="0"/>
          </a:p>
          <a:p>
            <a:r>
              <a:rPr lang="en-US" sz="3900" dirty="0"/>
              <a:t>Compassion must become a way of life for The Upper Room volunteer. It cannot be an artificial way of behaving only under certain condition, e.g. only when the calls are pleasant. </a:t>
            </a:r>
          </a:p>
        </p:txBody>
      </p:sp>
    </p:spTree>
    <p:extLst>
      <p:ext uri="{BB962C8B-B14F-4D97-AF65-F5344CB8AC3E}">
        <p14:creationId xmlns:p14="http://schemas.microsoft.com/office/powerpoint/2010/main" val="2397620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57DF8-CBB0-416A-A215-1D52C9F27564}"/>
              </a:ext>
            </a:extLst>
          </p:cNvPr>
          <p:cNvSpPr>
            <a:spLocks noGrp="1"/>
          </p:cNvSpPr>
          <p:nvPr>
            <p:ph type="title"/>
          </p:nvPr>
        </p:nvSpPr>
        <p:spPr/>
        <p:txBody>
          <a:bodyPr/>
          <a:lstStyle/>
          <a:p>
            <a:pPr algn="ctr"/>
            <a:r>
              <a:rPr lang="en-US" dirty="0"/>
              <a:t>CARE MUST BE TAKEN IN EXORCISM</a:t>
            </a:r>
          </a:p>
        </p:txBody>
      </p:sp>
      <p:sp>
        <p:nvSpPr>
          <p:cNvPr id="3" name="Content Placeholder 2">
            <a:extLst>
              <a:ext uri="{FF2B5EF4-FFF2-40B4-BE49-F238E27FC236}">
                <a16:creationId xmlns:a16="http://schemas.microsoft.com/office/drawing/2014/main" id="{DE7F1A5F-48AE-420D-8549-FDB03879F0AB}"/>
              </a:ext>
            </a:extLst>
          </p:cNvPr>
          <p:cNvSpPr>
            <a:spLocks noGrp="1"/>
          </p:cNvSpPr>
          <p:nvPr>
            <p:ph idx="1"/>
          </p:nvPr>
        </p:nvSpPr>
        <p:spPr/>
        <p:txBody>
          <a:bodyPr>
            <a:normAutofit lnSpcReduction="10000"/>
          </a:bodyPr>
          <a:lstStyle/>
          <a:p>
            <a:r>
              <a:rPr lang="en-US" dirty="0"/>
              <a:t>A person already obsessed or oppressed may move deeper into possession if he/she and those who can assist in deliverance do not take proper steps.</a:t>
            </a:r>
          </a:p>
          <a:p>
            <a:endParaRPr lang="en-US" dirty="0"/>
          </a:p>
          <a:p>
            <a:r>
              <a:rPr lang="en-US" dirty="0"/>
              <a:t>However, God is still overall in charge of our lives, and we need to honor this. The volunteer may do everything right and the person may not cooperate, thus negating the help the volunteer gave.</a:t>
            </a:r>
          </a:p>
          <a:p>
            <a:endParaRPr lang="en-US" dirty="0"/>
          </a:p>
          <a:p>
            <a:r>
              <a:rPr lang="en-US" dirty="0"/>
              <a:t>He may have higher purposes in what He allows, all for the salvation of souls.</a:t>
            </a:r>
          </a:p>
        </p:txBody>
      </p:sp>
    </p:spTree>
    <p:extLst>
      <p:ext uri="{BB962C8B-B14F-4D97-AF65-F5344CB8AC3E}">
        <p14:creationId xmlns:p14="http://schemas.microsoft.com/office/powerpoint/2010/main" val="1819637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607AC-BA2F-4776-8342-076A63775F58}"/>
              </a:ext>
            </a:extLst>
          </p:cNvPr>
          <p:cNvSpPr>
            <a:spLocks noGrp="1"/>
          </p:cNvSpPr>
          <p:nvPr>
            <p:ph type="title"/>
          </p:nvPr>
        </p:nvSpPr>
        <p:spPr/>
        <p:txBody>
          <a:bodyPr/>
          <a:lstStyle/>
          <a:p>
            <a:pPr algn="ctr"/>
            <a:r>
              <a:rPr lang="en-US" dirty="0"/>
              <a:t>SPIRITUALITY</a:t>
            </a:r>
          </a:p>
        </p:txBody>
      </p:sp>
      <p:sp>
        <p:nvSpPr>
          <p:cNvPr id="3" name="Content Placeholder 2">
            <a:extLst>
              <a:ext uri="{FF2B5EF4-FFF2-40B4-BE49-F238E27FC236}">
                <a16:creationId xmlns:a16="http://schemas.microsoft.com/office/drawing/2014/main" id="{7EFE9C19-CA4E-4A12-B6B2-E5F193CB624D}"/>
              </a:ext>
            </a:extLst>
          </p:cNvPr>
          <p:cNvSpPr>
            <a:spLocks noGrp="1"/>
          </p:cNvSpPr>
          <p:nvPr>
            <p:ph idx="1"/>
          </p:nvPr>
        </p:nvSpPr>
        <p:spPr/>
        <p:txBody>
          <a:bodyPr>
            <a:normAutofit lnSpcReduction="10000"/>
          </a:bodyPr>
          <a:lstStyle/>
          <a:p>
            <a:r>
              <a:rPr lang="en-US" dirty="0"/>
              <a:t>The mistaken idea that only bad people can get possessed is a violation of Christian charity and a limitation of God’s sovereign majesty.</a:t>
            </a:r>
          </a:p>
          <a:p>
            <a:endParaRPr lang="en-US" dirty="0"/>
          </a:p>
          <a:p>
            <a:r>
              <a:rPr lang="en-US" dirty="0"/>
              <a:t>Spiritual desolation is a very common affliction among psychiatric patients who, if left untreated, move into chronic depression, then discouragement and despondency.</a:t>
            </a:r>
          </a:p>
          <a:p>
            <a:endParaRPr lang="en-US" dirty="0"/>
          </a:p>
          <a:p>
            <a:r>
              <a:rPr lang="en-US" sz="3200" dirty="0"/>
              <a:t>IN THIS STATE, THEY ARE MORE VULNERABLE TO ATTACKS BY EVIL</a:t>
            </a:r>
            <a:r>
              <a:rPr lang="en-US" dirty="0"/>
              <a:t>. </a:t>
            </a:r>
          </a:p>
        </p:txBody>
      </p:sp>
    </p:spTree>
    <p:extLst>
      <p:ext uri="{BB962C8B-B14F-4D97-AF65-F5344CB8AC3E}">
        <p14:creationId xmlns:p14="http://schemas.microsoft.com/office/powerpoint/2010/main" val="31223861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257E9-18D5-4FE9-9475-6CA5B48DB58E}"/>
              </a:ext>
            </a:extLst>
          </p:cNvPr>
          <p:cNvSpPr>
            <a:spLocks noGrp="1"/>
          </p:cNvSpPr>
          <p:nvPr>
            <p:ph type="title"/>
          </p:nvPr>
        </p:nvSpPr>
        <p:spPr/>
        <p:txBody>
          <a:bodyPr/>
          <a:lstStyle/>
          <a:p>
            <a:pPr algn="ctr"/>
            <a:r>
              <a:rPr lang="en-US" dirty="0"/>
              <a:t>SPIRITUALITY (</a:t>
            </a:r>
            <a:r>
              <a:rPr lang="en-US" dirty="0" err="1"/>
              <a:t>con’t</a:t>
            </a:r>
            <a:r>
              <a:rPr lang="en-US" dirty="0"/>
              <a:t>)</a:t>
            </a:r>
          </a:p>
        </p:txBody>
      </p:sp>
      <p:sp>
        <p:nvSpPr>
          <p:cNvPr id="3" name="Content Placeholder 2">
            <a:extLst>
              <a:ext uri="{FF2B5EF4-FFF2-40B4-BE49-F238E27FC236}">
                <a16:creationId xmlns:a16="http://schemas.microsoft.com/office/drawing/2014/main" id="{71529D83-DFC0-4B6B-B8AB-523B8D995CB9}"/>
              </a:ext>
            </a:extLst>
          </p:cNvPr>
          <p:cNvSpPr>
            <a:spLocks noGrp="1"/>
          </p:cNvSpPr>
          <p:nvPr>
            <p:ph idx="1"/>
          </p:nvPr>
        </p:nvSpPr>
        <p:spPr/>
        <p:txBody>
          <a:bodyPr>
            <a:normAutofit fontScale="92500" lnSpcReduction="10000"/>
          </a:bodyPr>
          <a:lstStyle/>
          <a:p>
            <a:r>
              <a:rPr lang="en-US" dirty="0"/>
              <a:t>Disappointment leads to discouragement/disillusionment, than doubt, then finally despair.</a:t>
            </a:r>
          </a:p>
          <a:p>
            <a:pPr marL="0" indent="0">
              <a:buNone/>
            </a:pPr>
            <a:endParaRPr lang="en-US" dirty="0"/>
          </a:p>
          <a:p>
            <a:r>
              <a:rPr lang="en-US" dirty="0"/>
              <a:t>The enemy does everything possible to cause this process.</a:t>
            </a:r>
          </a:p>
          <a:p>
            <a:endParaRPr lang="en-US" dirty="0"/>
          </a:p>
          <a:p>
            <a:r>
              <a:rPr lang="en-US" dirty="0"/>
              <a:t>Spiritual practices need to be incorporated, even in a very incremental manner, so that we can help them move from desolation into consolation.</a:t>
            </a:r>
          </a:p>
          <a:p>
            <a:endParaRPr lang="en-US" dirty="0"/>
          </a:p>
          <a:p>
            <a:r>
              <a:rPr lang="en-US" dirty="0"/>
              <a:t>So the slippery slope among psychiatric patients has a tremendous amount to do with their slide into despair and manifestations of demonic possession. </a:t>
            </a:r>
          </a:p>
        </p:txBody>
      </p:sp>
    </p:spTree>
    <p:extLst>
      <p:ext uri="{BB962C8B-B14F-4D97-AF65-F5344CB8AC3E}">
        <p14:creationId xmlns:p14="http://schemas.microsoft.com/office/powerpoint/2010/main" val="1303928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8F58-D612-46B9-9E5D-6AFDA78C6EB2}"/>
              </a:ext>
            </a:extLst>
          </p:cNvPr>
          <p:cNvSpPr>
            <a:spLocks noGrp="1"/>
          </p:cNvSpPr>
          <p:nvPr>
            <p:ph type="title"/>
          </p:nvPr>
        </p:nvSpPr>
        <p:spPr/>
        <p:txBody>
          <a:bodyPr/>
          <a:lstStyle/>
          <a:p>
            <a:pPr algn="ctr"/>
            <a:r>
              <a:rPr lang="en-US" dirty="0"/>
              <a:t>GOD REMAINS GOD</a:t>
            </a:r>
          </a:p>
        </p:txBody>
      </p:sp>
      <p:sp>
        <p:nvSpPr>
          <p:cNvPr id="3" name="Content Placeholder 2">
            <a:extLst>
              <a:ext uri="{FF2B5EF4-FFF2-40B4-BE49-F238E27FC236}">
                <a16:creationId xmlns:a16="http://schemas.microsoft.com/office/drawing/2014/main" id="{39743B1C-B813-4642-B399-74A4CD15CC66}"/>
              </a:ext>
            </a:extLst>
          </p:cNvPr>
          <p:cNvSpPr>
            <a:spLocks noGrp="1"/>
          </p:cNvSpPr>
          <p:nvPr>
            <p:ph idx="1"/>
          </p:nvPr>
        </p:nvSpPr>
        <p:spPr/>
        <p:txBody>
          <a:bodyPr/>
          <a:lstStyle/>
          <a:p>
            <a:r>
              <a:rPr lang="en-US" dirty="0"/>
              <a:t>God is and remains God. Therefore, we should not fear that a medicated patient will be less responsive to prayers than one who was un-medicated.</a:t>
            </a:r>
          </a:p>
          <a:p>
            <a:endParaRPr lang="en-US" dirty="0"/>
          </a:p>
          <a:p>
            <a:r>
              <a:rPr lang="en-US" dirty="0"/>
              <a:t>What is really important is that the medication help them to stabilize in such a way that they can better be treated and can maintain their sanity. Examples on the Line are “Rose” (Gained and lost a reward promised by the evil one) and “Juan” (mentally ill but wanting to do battle with Satan to protect God.)</a:t>
            </a:r>
          </a:p>
        </p:txBody>
      </p:sp>
    </p:spTree>
    <p:extLst>
      <p:ext uri="{BB962C8B-B14F-4D97-AF65-F5344CB8AC3E}">
        <p14:creationId xmlns:p14="http://schemas.microsoft.com/office/powerpoint/2010/main" val="2437515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DA2A9-1F73-4E90-BE2D-761543FFF483}"/>
              </a:ext>
            </a:extLst>
          </p:cNvPr>
          <p:cNvSpPr>
            <a:spLocks noGrp="1"/>
          </p:cNvSpPr>
          <p:nvPr>
            <p:ph type="title"/>
          </p:nvPr>
        </p:nvSpPr>
        <p:spPr/>
        <p:txBody>
          <a:bodyPr/>
          <a:lstStyle/>
          <a:p>
            <a:pPr algn="ctr"/>
            <a:r>
              <a:rPr lang="en-US" dirty="0"/>
              <a:t>OUR RESPONSIBILITIES</a:t>
            </a:r>
          </a:p>
        </p:txBody>
      </p:sp>
      <p:sp>
        <p:nvSpPr>
          <p:cNvPr id="3" name="Content Placeholder 2">
            <a:extLst>
              <a:ext uri="{FF2B5EF4-FFF2-40B4-BE49-F238E27FC236}">
                <a16:creationId xmlns:a16="http://schemas.microsoft.com/office/drawing/2014/main" id="{19A41ED5-A778-42E7-AC7C-F29D1D734850}"/>
              </a:ext>
            </a:extLst>
          </p:cNvPr>
          <p:cNvSpPr>
            <a:spLocks noGrp="1"/>
          </p:cNvSpPr>
          <p:nvPr>
            <p:ph idx="1"/>
          </p:nvPr>
        </p:nvSpPr>
        <p:spPr/>
        <p:txBody>
          <a:bodyPr/>
          <a:lstStyle/>
          <a:p>
            <a:r>
              <a:rPr lang="en-US" dirty="0"/>
              <a:t>Through the healing power of the Sacraments and recognizing the tremendous gift of the priesthood, we must first collaborate with the priest and the graces working through us. </a:t>
            </a:r>
          </a:p>
          <a:p>
            <a:endParaRPr lang="en-US" dirty="0"/>
          </a:p>
          <a:p>
            <a:r>
              <a:rPr lang="en-US" dirty="0"/>
              <a:t>The first step is to deepen our own healing grace and to work first in strengthening our personal relationship with the Trinity.</a:t>
            </a:r>
          </a:p>
          <a:p>
            <a:endParaRPr lang="en-US" dirty="0"/>
          </a:p>
        </p:txBody>
      </p:sp>
    </p:spTree>
    <p:extLst>
      <p:ext uri="{BB962C8B-B14F-4D97-AF65-F5344CB8AC3E}">
        <p14:creationId xmlns:p14="http://schemas.microsoft.com/office/powerpoint/2010/main" val="235308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40807-0D41-4552-9A9F-C7E274913A89}"/>
              </a:ext>
            </a:extLst>
          </p:cNvPr>
          <p:cNvSpPr>
            <a:spLocks noGrp="1"/>
          </p:cNvSpPr>
          <p:nvPr>
            <p:ph type="title"/>
          </p:nvPr>
        </p:nvSpPr>
        <p:spPr/>
        <p:txBody>
          <a:bodyPr/>
          <a:lstStyle/>
          <a:p>
            <a:pPr algn="ctr"/>
            <a:r>
              <a:rPr lang="en-US" dirty="0"/>
              <a:t>FR. HENRI NOUWEN</a:t>
            </a:r>
          </a:p>
        </p:txBody>
      </p:sp>
      <p:sp>
        <p:nvSpPr>
          <p:cNvPr id="3" name="Content Placeholder 2">
            <a:extLst>
              <a:ext uri="{FF2B5EF4-FFF2-40B4-BE49-F238E27FC236}">
                <a16:creationId xmlns:a16="http://schemas.microsoft.com/office/drawing/2014/main" id="{72671FE9-EDF5-4177-AE2B-728FC83D95EF}"/>
              </a:ext>
            </a:extLst>
          </p:cNvPr>
          <p:cNvSpPr>
            <a:spLocks noGrp="1"/>
          </p:cNvSpPr>
          <p:nvPr>
            <p:ph idx="1"/>
          </p:nvPr>
        </p:nvSpPr>
        <p:spPr/>
        <p:txBody>
          <a:bodyPr>
            <a:normAutofit/>
          </a:bodyPr>
          <a:lstStyle/>
          <a:p>
            <a:r>
              <a:rPr lang="en-US" dirty="0"/>
              <a:t>The wounded healer of Fr. Henri Nouwen, speaks about how, once healed in ourselves, we can minister most effectively to those who suffer similar wounds or disorders.</a:t>
            </a:r>
          </a:p>
          <a:p>
            <a:endParaRPr lang="en-US" dirty="0"/>
          </a:p>
          <a:p>
            <a:r>
              <a:rPr lang="en-US" dirty="0"/>
              <a:t>Have faith in God and in the mercy and compassion of Jesus. As He</a:t>
            </a:r>
          </a:p>
          <a:p>
            <a:pPr marL="0" indent="0">
              <a:buNone/>
            </a:pPr>
            <a:r>
              <a:rPr lang="en-US" dirty="0"/>
              <a:t>healed us, He can and does heal others. It is our privilege to act in, </a:t>
            </a:r>
          </a:p>
          <a:p>
            <a:pPr marL="0" indent="0">
              <a:buNone/>
            </a:pPr>
            <a:r>
              <a:rPr lang="en-US" dirty="0"/>
              <a:t>with, and through Him to heal our brothers and sisters. </a:t>
            </a:r>
          </a:p>
          <a:p>
            <a:endParaRPr lang="en-US" dirty="0"/>
          </a:p>
        </p:txBody>
      </p:sp>
    </p:spTree>
    <p:extLst>
      <p:ext uri="{BB962C8B-B14F-4D97-AF65-F5344CB8AC3E}">
        <p14:creationId xmlns:p14="http://schemas.microsoft.com/office/powerpoint/2010/main" val="2446156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E2923-A8F1-49E5-9BF4-18B09FA7D48C}"/>
              </a:ext>
            </a:extLst>
          </p:cNvPr>
          <p:cNvSpPr>
            <a:spLocks noGrp="1"/>
          </p:cNvSpPr>
          <p:nvPr>
            <p:ph type="title"/>
          </p:nvPr>
        </p:nvSpPr>
        <p:spPr/>
        <p:txBody>
          <a:bodyPr/>
          <a:lstStyle/>
          <a:p>
            <a:r>
              <a:rPr lang="en-US" dirty="0"/>
              <a:t>Relationship with Jesus Christ Comes First </a:t>
            </a:r>
          </a:p>
        </p:txBody>
      </p:sp>
      <p:sp>
        <p:nvSpPr>
          <p:cNvPr id="3" name="Content Placeholder 2">
            <a:extLst>
              <a:ext uri="{FF2B5EF4-FFF2-40B4-BE49-F238E27FC236}">
                <a16:creationId xmlns:a16="http://schemas.microsoft.com/office/drawing/2014/main" id="{4B786687-63B1-4741-8850-19938B67167F}"/>
              </a:ext>
            </a:extLst>
          </p:cNvPr>
          <p:cNvSpPr>
            <a:spLocks noGrp="1"/>
          </p:cNvSpPr>
          <p:nvPr>
            <p:ph idx="1"/>
          </p:nvPr>
        </p:nvSpPr>
        <p:spPr/>
        <p:txBody>
          <a:bodyPr/>
          <a:lstStyle/>
          <a:p>
            <a:endParaRPr lang="en-US" dirty="0"/>
          </a:p>
          <a:p>
            <a:r>
              <a:rPr lang="en-US" dirty="0"/>
              <a:t>Catholicism, John Paul II reminds us, is not primarily a set of religious principles and rules but an intimate relationship with God.</a:t>
            </a:r>
          </a:p>
          <a:p>
            <a:endParaRPr lang="en-US" dirty="0"/>
          </a:p>
          <a:p>
            <a:r>
              <a:rPr lang="en-US" dirty="0"/>
              <a:t>Even evil spirits can sense the quality.</a:t>
            </a:r>
          </a:p>
        </p:txBody>
      </p:sp>
    </p:spTree>
    <p:extLst>
      <p:ext uri="{BB962C8B-B14F-4D97-AF65-F5344CB8AC3E}">
        <p14:creationId xmlns:p14="http://schemas.microsoft.com/office/powerpoint/2010/main" val="25900188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E09C1-E142-4C5A-B9A1-79CED24E1245}"/>
              </a:ext>
            </a:extLst>
          </p:cNvPr>
          <p:cNvSpPr>
            <a:spLocks noGrp="1"/>
          </p:cNvSpPr>
          <p:nvPr>
            <p:ph type="title"/>
          </p:nvPr>
        </p:nvSpPr>
        <p:spPr/>
        <p:txBody>
          <a:bodyPr/>
          <a:lstStyle/>
          <a:p>
            <a:r>
              <a:rPr lang="en-US" dirty="0"/>
              <a:t>Example of Bro. Lawrence </a:t>
            </a:r>
          </a:p>
        </p:txBody>
      </p:sp>
      <p:sp>
        <p:nvSpPr>
          <p:cNvPr id="3" name="Content Placeholder 2">
            <a:extLst>
              <a:ext uri="{FF2B5EF4-FFF2-40B4-BE49-F238E27FC236}">
                <a16:creationId xmlns:a16="http://schemas.microsoft.com/office/drawing/2014/main" id="{3F224FBD-B2F8-44D6-81A0-96283E46D3A0}"/>
              </a:ext>
            </a:extLst>
          </p:cNvPr>
          <p:cNvSpPr>
            <a:spLocks noGrp="1"/>
          </p:cNvSpPr>
          <p:nvPr>
            <p:ph idx="1"/>
          </p:nvPr>
        </p:nvSpPr>
        <p:spPr/>
        <p:txBody>
          <a:bodyPr/>
          <a:lstStyle/>
          <a:p>
            <a:r>
              <a:rPr lang="en-US" dirty="0"/>
              <a:t>Brother Lawrence, a lay person, suffered from difficulty in prayer.</a:t>
            </a:r>
          </a:p>
          <a:p>
            <a:endParaRPr lang="en-US" dirty="0"/>
          </a:p>
          <a:p>
            <a:r>
              <a:rPr lang="en-US" dirty="0"/>
              <a:t>For this reason, he began naming acts of the will in order to remind himself of God’s abiding presence.</a:t>
            </a:r>
          </a:p>
          <a:p>
            <a:endParaRPr lang="en-US" dirty="0"/>
          </a:p>
          <a:p>
            <a:r>
              <a:rPr lang="en-US" dirty="0"/>
              <a:t>(See “Practice of the Presence of God.”)</a:t>
            </a:r>
          </a:p>
        </p:txBody>
      </p:sp>
    </p:spTree>
    <p:extLst>
      <p:ext uri="{BB962C8B-B14F-4D97-AF65-F5344CB8AC3E}">
        <p14:creationId xmlns:p14="http://schemas.microsoft.com/office/powerpoint/2010/main" val="2933414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50400-AB57-4988-BE4A-88C72E649DCA}"/>
              </a:ext>
            </a:extLst>
          </p:cNvPr>
          <p:cNvSpPr>
            <a:spLocks noGrp="1"/>
          </p:cNvSpPr>
          <p:nvPr>
            <p:ph type="title"/>
          </p:nvPr>
        </p:nvSpPr>
        <p:spPr/>
        <p:txBody>
          <a:bodyPr/>
          <a:lstStyle/>
          <a:p>
            <a:pPr algn="ctr"/>
            <a:r>
              <a:rPr lang="en-US" dirty="0"/>
              <a:t>COMPASSION </a:t>
            </a:r>
          </a:p>
        </p:txBody>
      </p:sp>
      <p:sp>
        <p:nvSpPr>
          <p:cNvPr id="3" name="Content Placeholder 2">
            <a:extLst>
              <a:ext uri="{FF2B5EF4-FFF2-40B4-BE49-F238E27FC236}">
                <a16:creationId xmlns:a16="http://schemas.microsoft.com/office/drawing/2014/main" id="{CE9D389B-9069-4859-83A2-1504AF6A5D88}"/>
              </a:ext>
            </a:extLst>
          </p:cNvPr>
          <p:cNvSpPr>
            <a:spLocks noGrp="1"/>
          </p:cNvSpPr>
          <p:nvPr>
            <p:ph idx="1"/>
          </p:nvPr>
        </p:nvSpPr>
        <p:spPr/>
        <p:txBody>
          <a:bodyPr>
            <a:normAutofit lnSpcReduction="10000"/>
          </a:bodyPr>
          <a:lstStyle/>
          <a:p>
            <a:r>
              <a:rPr lang="en-US" dirty="0"/>
              <a:t>“More training and structure are just as necessary as more bread for</a:t>
            </a:r>
          </a:p>
          <a:p>
            <a:r>
              <a:rPr lang="en-US" dirty="0"/>
              <a:t> the hungry. But just as bread given without love can bring war</a:t>
            </a:r>
          </a:p>
          <a:p>
            <a:r>
              <a:rPr lang="en-US" dirty="0"/>
              <a:t> instead of peace, professionalism without compassion will turn</a:t>
            </a:r>
          </a:p>
          <a:p>
            <a:r>
              <a:rPr lang="en-US" dirty="0"/>
              <a:t> forgiveness into a gimmick, and the kingdom to come into a</a:t>
            </a:r>
          </a:p>
          <a:p>
            <a:r>
              <a:rPr lang="en-US" dirty="0"/>
              <a:t> blindfold...</a:t>
            </a:r>
          </a:p>
          <a:p>
            <a:r>
              <a:rPr lang="en-US" dirty="0"/>
              <a:t>…if we are really to be agents leading from confusion to hope and</a:t>
            </a:r>
          </a:p>
          <a:p>
            <a:r>
              <a:rPr lang="en-US" dirty="0"/>
              <a:t> from chaos to harmony, we must be not only articulate and</a:t>
            </a:r>
          </a:p>
          <a:p>
            <a:r>
              <a:rPr lang="en-US" dirty="0"/>
              <a:t> compassionate, but contemplative at heart as well.” That is why we</a:t>
            </a:r>
          </a:p>
          <a:p>
            <a:r>
              <a:rPr lang="en-US" dirty="0"/>
              <a:t> say that compassion must become a way of life for all volunteers.</a:t>
            </a:r>
          </a:p>
          <a:p>
            <a:endParaRPr lang="en-US" dirty="0"/>
          </a:p>
        </p:txBody>
      </p:sp>
    </p:spTree>
    <p:extLst>
      <p:ext uri="{BB962C8B-B14F-4D97-AF65-F5344CB8AC3E}">
        <p14:creationId xmlns:p14="http://schemas.microsoft.com/office/powerpoint/2010/main" val="1627369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F836C-EC52-4018-8B2C-C9B6DCF9E9DB}"/>
              </a:ext>
            </a:extLst>
          </p:cNvPr>
          <p:cNvSpPr>
            <a:spLocks noGrp="1"/>
          </p:cNvSpPr>
          <p:nvPr>
            <p:ph type="title"/>
          </p:nvPr>
        </p:nvSpPr>
        <p:spPr/>
        <p:txBody>
          <a:bodyPr/>
          <a:lstStyle/>
          <a:p>
            <a:pPr algn="ctr"/>
            <a:r>
              <a:rPr lang="en-US" dirty="0"/>
              <a:t>COMPASSION</a:t>
            </a:r>
          </a:p>
        </p:txBody>
      </p:sp>
      <p:sp>
        <p:nvSpPr>
          <p:cNvPr id="3" name="Content Placeholder 2">
            <a:extLst>
              <a:ext uri="{FF2B5EF4-FFF2-40B4-BE49-F238E27FC236}">
                <a16:creationId xmlns:a16="http://schemas.microsoft.com/office/drawing/2014/main" id="{AFEE0365-1840-4F18-9871-D8C31C0288AE}"/>
              </a:ext>
            </a:extLst>
          </p:cNvPr>
          <p:cNvSpPr>
            <a:spLocks noGrp="1"/>
          </p:cNvSpPr>
          <p:nvPr>
            <p:ph idx="1"/>
          </p:nvPr>
        </p:nvSpPr>
        <p:spPr/>
        <p:txBody>
          <a:bodyPr>
            <a:normAutofit fontScale="92500"/>
          </a:bodyPr>
          <a:lstStyle/>
          <a:p>
            <a:r>
              <a:rPr lang="en-US" dirty="0"/>
              <a:t>“Everywhere Christian leaders, men and women alike, have become</a:t>
            </a:r>
          </a:p>
          <a:p>
            <a:pPr marL="0" indent="0">
              <a:buNone/>
            </a:pPr>
            <a:r>
              <a:rPr lang="en-US" dirty="0"/>
              <a:t>increasingly aware of the need for more specific training and</a:t>
            </a:r>
          </a:p>
          <a:p>
            <a:pPr marL="0" indent="0">
              <a:buNone/>
            </a:pPr>
            <a:r>
              <a:rPr lang="en-US" dirty="0"/>
              <a:t>formation. …But the danger is that instead of becoming free to let the spirit</a:t>
            </a:r>
          </a:p>
          <a:p>
            <a:pPr marL="0" indent="0">
              <a:buNone/>
            </a:pPr>
            <a:r>
              <a:rPr lang="en-US" dirty="0"/>
              <a:t> grow, ministers may entangle themselves in the complications of</a:t>
            </a:r>
          </a:p>
          <a:p>
            <a:pPr marL="0" indent="0">
              <a:buNone/>
            </a:pPr>
            <a:r>
              <a:rPr lang="en-US" dirty="0"/>
              <a:t> their own assumed competence and use their specialism as an excuse to</a:t>
            </a:r>
          </a:p>
          <a:p>
            <a:pPr marL="0" indent="0">
              <a:buNone/>
            </a:pPr>
            <a:r>
              <a:rPr lang="en-US" dirty="0"/>
              <a:t>avoid the much more difficult task of being compassionate.”</a:t>
            </a:r>
          </a:p>
          <a:p>
            <a:endParaRPr lang="en-US" dirty="0"/>
          </a:p>
          <a:p>
            <a:pPr marL="0" indent="0">
              <a:buNone/>
            </a:pPr>
            <a:r>
              <a:rPr lang="en-US" dirty="0"/>
              <a:t>Following the rules is necessary, but Christ-like compassion is sometimes</a:t>
            </a:r>
          </a:p>
          <a:p>
            <a:pPr marL="0" indent="0">
              <a:buNone/>
            </a:pPr>
            <a:r>
              <a:rPr lang="en-US" dirty="0"/>
              <a:t> needed and the rules of charity supersede. </a:t>
            </a:r>
          </a:p>
        </p:txBody>
      </p:sp>
    </p:spTree>
    <p:extLst>
      <p:ext uri="{BB962C8B-B14F-4D97-AF65-F5344CB8AC3E}">
        <p14:creationId xmlns:p14="http://schemas.microsoft.com/office/powerpoint/2010/main" val="3305153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AE8AD-9859-49A9-AB2A-E31F162A30F1}"/>
              </a:ext>
            </a:extLst>
          </p:cNvPr>
          <p:cNvSpPr>
            <a:spLocks noGrp="1"/>
          </p:cNvSpPr>
          <p:nvPr>
            <p:ph type="title"/>
          </p:nvPr>
        </p:nvSpPr>
        <p:spPr/>
        <p:txBody>
          <a:bodyPr/>
          <a:lstStyle/>
          <a:p>
            <a:pPr algn="ctr"/>
            <a:r>
              <a:rPr lang="en-US" dirty="0"/>
              <a:t>COMPASSION (</a:t>
            </a:r>
            <a:r>
              <a:rPr lang="en-US" dirty="0" err="1"/>
              <a:t>con’t</a:t>
            </a:r>
            <a:r>
              <a:rPr lang="en-US" dirty="0"/>
              <a:t>)</a:t>
            </a:r>
          </a:p>
        </p:txBody>
      </p:sp>
      <p:sp>
        <p:nvSpPr>
          <p:cNvPr id="3" name="Content Placeholder 2">
            <a:extLst>
              <a:ext uri="{FF2B5EF4-FFF2-40B4-BE49-F238E27FC236}">
                <a16:creationId xmlns:a16="http://schemas.microsoft.com/office/drawing/2014/main" id="{B7ED4C74-87FC-4958-A3D0-BEE405764B0F}"/>
              </a:ext>
            </a:extLst>
          </p:cNvPr>
          <p:cNvSpPr>
            <a:spLocks noGrp="1"/>
          </p:cNvSpPr>
          <p:nvPr>
            <p:ph idx="1"/>
          </p:nvPr>
        </p:nvSpPr>
        <p:spPr/>
        <p:txBody>
          <a:bodyPr/>
          <a:lstStyle/>
          <a:p>
            <a:endParaRPr lang="en-US" dirty="0"/>
          </a:p>
          <a:p>
            <a:r>
              <a:rPr lang="en-US" dirty="0"/>
              <a:t>“Compassion is born when we discover in the center of our own</a:t>
            </a:r>
          </a:p>
          <a:p>
            <a:pPr marL="0" indent="0">
              <a:buNone/>
            </a:pPr>
            <a:r>
              <a:rPr lang="en-US" dirty="0"/>
              <a:t> existence, not only that God is God and humans are human, but also</a:t>
            </a:r>
          </a:p>
          <a:p>
            <a:pPr marL="0" indent="0">
              <a:buNone/>
            </a:pPr>
            <a:r>
              <a:rPr lang="en-US" dirty="0"/>
              <a:t> that our neighbor really is our fellow human being.</a:t>
            </a:r>
          </a:p>
        </p:txBody>
      </p:sp>
    </p:spTree>
    <p:extLst>
      <p:ext uri="{BB962C8B-B14F-4D97-AF65-F5344CB8AC3E}">
        <p14:creationId xmlns:p14="http://schemas.microsoft.com/office/powerpoint/2010/main" val="16377251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C3EEB-C17B-4BD8-A67F-94B367A0374E}"/>
              </a:ext>
            </a:extLst>
          </p:cNvPr>
          <p:cNvSpPr>
            <a:spLocks noGrp="1"/>
          </p:cNvSpPr>
          <p:nvPr>
            <p:ph type="title"/>
          </p:nvPr>
        </p:nvSpPr>
        <p:spPr/>
        <p:txBody>
          <a:bodyPr/>
          <a:lstStyle/>
          <a:p>
            <a:pPr algn="ctr"/>
            <a:r>
              <a:rPr lang="en-US" dirty="0"/>
              <a:t>EMILY ROSE CASE</a:t>
            </a:r>
          </a:p>
        </p:txBody>
      </p:sp>
      <p:sp>
        <p:nvSpPr>
          <p:cNvPr id="3" name="Content Placeholder 2">
            <a:extLst>
              <a:ext uri="{FF2B5EF4-FFF2-40B4-BE49-F238E27FC236}">
                <a16:creationId xmlns:a16="http://schemas.microsoft.com/office/drawing/2014/main" id="{A146D2B3-FDC2-4320-AA38-83DEF160C5AD}"/>
              </a:ext>
            </a:extLst>
          </p:cNvPr>
          <p:cNvSpPr>
            <a:spLocks noGrp="1"/>
          </p:cNvSpPr>
          <p:nvPr>
            <p:ph idx="1"/>
          </p:nvPr>
        </p:nvSpPr>
        <p:spPr/>
        <p:txBody>
          <a:bodyPr/>
          <a:lstStyle/>
          <a:p>
            <a:endParaRPr lang="en-US" dirty="0"/>
          </a:p>
          <a:p>
            <a:r>
              <a:rPr lang="en-US" dirty="0"/>
              <a:t>In an actual case, Annalise died due to inadequate medical treatment. It is documented that she refused to eat. The priests(s) should themselves have refused to work with her if she was blocking her own treatment.</a:t>
            </a:r>
          </a:p>
          <a:p>
            <a:endParaRPr lang="en-US" dirty="0"/>
          </a:p>
          <a:p>
            <a:r>
              <a:rPr lang="en-US" dirty="0"/>
              <a:t>There are cases in which people need to be committed for psychiatric care.</a:t>
            </a:r>
          </a:p>
        </p:txBody>
      </p:sp>
    </p:spTree>
    <p:extLst>
      <p:ext uri="{BB962C8B-B14F-4D97-AF65-F5344CB8AC3E}">
        <p14:creationId xmlns:p14="http://schemas.microsoft.com/office/powerpoint/2010/main" val="11499096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C3BAB-97E3-45B9-BC13-A52DB47DB7E8}"/>
              </a:ext>
            </a:extLst>
          </p:cNvPr>
          <p:cNvSpPr>
            <a:spLocks noGrp="1"/>
          </p:cNvSpPr>
          <p:nvPr>
            <p:ph type="title"/>
          </p:nvPr>
        </p:nvSpPr>
        <p:spPr>
          <a:xfrm>
            <a:off x="838200" y="323561"/>
            <a:ext cx="10515600" cy="1325563"/>
          </a:xfrm>
        </p:spPr>
        <p:txBody>
          <a:bodyPr/>
          <a:lstStyle/>
          <a:p>
            <a:pPr algn="ctr"/>
            <a:r>
              <a:rPr lang="en-US" dirty="0"/>
              <a:t>Notes from:</a:t>
            </a:r>
          </a:p>
        </p:txBody>
      </p:sp>
      <p:sp>
        <p:nvSpPr>
          <p:cNvPr id="3" name="Content Placeholder 2">
            <a:extLst>
              <a:ext uri="{FF2B5EF4-FFF2-40B4-BE49-F238E27FC236}">
                <a16:creationId xmlns:a16="http://schemas.microsoft.com/office/drawing/2014/main" id="{D75649C3-1002-4AAC-B418-03D9D9540313}"/>
              </a:ext>
            </a:extLst>
          </p:cNvPr>
          <p:cNvSpPr>
            <a:spLocks noGrp="1"/>
          </p:cNvSpPr>
          <p:nvPr>
            <p:ph idx="1"/>
          </p:nvPr>
        </p:nvSpPr>
        <p:spPr/>
        <p:txBody>
          <a:bodyPr/>
          <a:lstStyle/>
          <a:p>
            <a:r>
              <a:rPr lang="en-US" dirty="0"/>
              <a:t>Fr. Cliff </a:t>
            </a:r>
            <a:r>
              <a:rPr lang="en-US" dirty="0" err="1"/>
              <a:t>Ermatinger</a:t>
            </a:r>
            <a:r>
              <a:rPr lang="en-US" dirty="0"/>
              <a:t>, Archdiocese of Milwaukee</a:t>
            </a:r>
          </a:p>
          <a:p>
            <a:r>
              <a:rPr lang="en-US" dirty="0"/>
              <a:t>Dr. Gallagher, M.D.</a:t>
            </a:r>
          </a:p>
          <a:p>
            <a:r>
              <a:rPr lang="en-US" dirty="0"/>
              <a:t>Fr. Michael Scanlan</a:t>
            </a:r>
          </a:p>
        </p:txBody>
      </p:sp>
    </p:spTree>
    <p:extLst>
      <p:ext uri="{BB962C8B-B14F-4D97-AF65-F5344CB8AC3E}">
        <p14:creationId xmlns:p14="http://schemas.microsoft.com/office/powerpoint/2010/main" val="92881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C805F-006F-46ED-93EB-1A62B1915CE2}"/>
              </a:ext>
            </a:extLst>
          </p:cNvPr>
          <p:cNvSpPr>
            <a:spLocks noGrp="1"/>
          </p:cNvSpPr>
          <p:nvPr>
            <p:ph type="title"/>
          </p:nvPr>
        </p:nvSpPr>
        <p:spPr/>
        <p:txBody>
          <a:bodyPr/>
          <a:lstStyle/>
          <a:p>
            <a:pPr algn="ctr"/>
            <a:r>
              <a:rPr lang="en-US" dirty="0"/>
              <a:t>COMPASSION (</a:t>
            </a:r>
            <a:r>
              <a:rPr lang="en-US" dirty="0" err="1"/>
              <a:t>con’t</a:t>
            </a:r>
            <a:r>
              <a:rPr lang="en-US" dirty="0"/>
              <a:t>)</a:t>
            </a:r>
          </a:p>
        </p:txBody>
      </p:sp>
      <p:sp>
        <p:nvSpPr>
          <p:cNvPr id="3" name="Content Placeholder 2">
            <a:extLst>
              <a:ext uri="{FF2B5EF4-FFF2-40B4-BE49-F238E27FC236}">
                <a16:creationId xmlns:a16="http://schemas.microsoft.com/office/drawing/2014/main" id="{15F8167D-92EE-4AE5-B55C-C836AC392A0E}"/>
              </a:ext>
            </a:extLst>
          </p:cNvPr>
          <p:cNvSpPr>
            <a:spLocks noGrp="1"/>
          </p:cNvSpPr>
          <p:nvPr>
            <p:ph idx="1"/>
          </p:nvPr>
        </p:nvSpPr>
        <p:spPr/>
        <p:txBody>
          <a:bodyPr/>
          <a:lstStyle/>
          <a:p>
            <a:r>
              <a:rPr lang="en-US" dirty="0"/>
              <a:t>“Through compassion it is possible to recognize that the craving for love that people feel resides also in our own hearts, that the cruelty the world knows all too well is also rooted in our own impulses.</a:t>
            </a:r>
          </a:p>
          <a:p>
            <a:r>
              <a:rPr lang="en-US" dirty="0"/>
              <a:t> Through compassion we also sense our hope for forgiveness in our friends’ eyes...” </a:t>
            </a:r>
          </a:p>
          <a:p>
            <a:r>
              <a:rPr lang="en-US" dirty="0"/>
              <a:t>No feelings or behaviors of others are foreign to us because we often have thought or behaved in the same manner. </a:t>
            </a:r>
          </a:p>
        </p:txBody>
      </p:sp>
    </p:spTree>
    <p:extLst>
      <p:ext uri="{BB962C8B-B14F-4D97-AF65-F5344CB8AC3E}">
        <p14:creationId xmlns:p14="http://schemas.microsoft.com/office/powerpoint/2010/main" val="205224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96ECE-EB83-4BE5-A479-62266B5D8DCD}"/>
              </a:ext>
            </a:extLst>
          </p:cNvPr>
          <p:cNvSpPr>
            <a:spLocks noGrp="1"/>
          </p:cNvSpPr>
          <p:nvPr>
            <p:ph type="title"/>
          </p:nvPr>
        </p:nvSpPr>
        <p:spPr/>
        <p:txBody>
          <a:bodyPr/>
          <a:lstStyle/>
          <a:p>
            <a:pPr algn="ctr"/>
            <a:r>
              <a:rPr lang="en-US" dirty="0"/>
              <a:t>SIN</a:t>
            </a:r>
          </a:p>
        </p:txBody>
      </p:sp>
      <p:sp>
        <p:nvSpPr>
          <p:cNvPr id="3" name="Content Placeholder 2">
            <a:extLst>
              <a:ext uri="{FF2B5EF4-FFF2-40B4-BE49-F238E27FC236}">
                <a16:creationId xmlns:a16="http://schemas.microsoft.com/office/drawing/2014/main" id="{565B8618-9CF0-4A66-ACC9-C9EAF960D4C5}"/>
              </a:ext>
            </a:extLst>
          </p:cNvPr>
          <p:cNvSpPr>
            <a:spLocks noGrp="1"/>
          </p:cNvSpPr>
          <p:nvPr>
            <p:ph idx="1"/>
          </p:nvPr>
        </p:nvSpPr>
        <p:spPr/>
        <p:txBody>
          <a:bodyPr>
            <a:normAutofit/>
          </a:bodyPr>
          <a:lstStyle/>
          <a:p>
            <a:r>
              <a:rPr lang="en-US" dirty="0"/>
              <a:t>A major portal for Satan: deep wounds, e.g. from childhood, which</a:t>
            </a:r>
          </a:p>
          <a:p>
            <a:pPr marL="0" indent="0">
              <a:buNone/>
            </a:pPr>
            <a:r>
              <a:rPr lang="en-US" dirty="0"/>
              <a:t>the the victim has not been able or willing to forgive, creates an open</a:t>
            </a:r>
          </a:p>
          <a:p>
            <a:pPr marL="0" indent="0">
              <a:buNone/>
            </a:pPr>
            <a:r>
              <a:rPr lang="en-US" dirty="0"/>
              <a:t>door to evil, e.g., abuse of various kinds, especially rape/sexual</a:t>
            </a:r>
          </a:p>
          <a:p>
            <a:pPr marL="0" indent="0">
              <a:buNone/>
            </a:pPr>
            <a:r>
              <a:rPr lang="en-US" dirty="0"/>
              <a:t>abuse. Evil does exist in this world. Otherwise, how can we account</a:t>
            </a:r>
          </a:p>
          <a:p>
            <a:pPr marL="0" indent="0">
              <a:buNone/>
            </a:pPr>
            <a:r>
              <a:rPr lang="en-US" dirty="0"/>
              <a:t>for individuals, such as Hitler, or groups such as ISIS? Because evil</a:t>
            </a:r>
          </a:p>
          <a:p>
            <a:pPr marL="0" indent="0">
              <a:buNone/>
            </a:pPr>
            <a:r>
              <a:rPr lang="en-US" dirty="0"/>
              <a:t>cannot always be seen as a tangible object does not negate its</a:t>
            </a:r>
          </a:p>
          <a:p>
            <a:pPr marL="0" indent="0">
              <a:buNone/>
            </a:pPr>
            <a:r>
              <a:rPr lang="en-US" dirty="0"/>
              <a:t>existence. Can you see a thought?</a:t>
            </a:r>
          </a:p>
        </p:txBody>
      </p:sp>
    </p:spTree>
    <p:extLst>
      <p:ext uri="{BB962C8B-B14F-4D97-AF65-F5344CB8AC3E}">
        <p14:creationId xmlns:p14="http://schemas.microsoft.com/office/powerpoint/2010/main" val="1111177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7389B-3BB2-49F6-B78A-6DD5CA359B8D}"/>
              </a:ext>
            </a:extLst>
          </p:cNvPr>
          <p:cNvSpPr>
            <a:spLocks noGrp="1"/>
          </p:cNvSpPr>
          <p:nvPr>
            <p:ph type="title"/>
          </p:nvPr>
        </p:nvSpPr>
        <p:spPr/>
        <p:txBody>
          <a:bodyPr/>
          <a:lstStyle/>
          <a:p>
            <a:pPr algn="ctr"/>
            <a:r>
              <a:rPr lang="en-US" dirty="0"/>
              <a:t>SIN (</a:t>
            </a:r>
            <a:r>
              <a:rPr lang="en-US" dirty="0" err="1"/>
              <a:t>con’t</a:t>
            </a:r>
            <a:r>
              <a:rPr lang="en-US" dirty="0"/>
              <a:t>)</a:t>
            </a:r>
          </a:p>
        </p:txBody>
      </p:sp>
      <p:sp>
        <p:nvSpPr>
          <p:cNvPr id="3" name="Content Placeholder 2">
            <a:extLst>
              <a:ext uri="{FF2B5EF4-FFF2-40B4-BE49-F238E27FC236}">
                <a16:creationId xmlns:a16="http://schemas.microsoft.com/office/drawing/2014/main" id="{A9B0B735-CF06-4E71-8F60-5B39DA593D0C}"/>
              </a:ext>
            </a:extLst>
          </p:cNvPr>
          <p:cNvSpPr>
            <a:spLocks noGrp="1"/>
          </p:cNvSpPr>
          <p:nvPr>
            <p:ph idx="1"/>
          </p:nvPr>
        </p:nvSpPr>
        <p:spPr/>
        <p:txBody>
          <a:bodyPr>
            <a:normAutofit/>
          </a:bodyPr>
          <a:lstStyle/>
          <a:p>
            <a:r>
              <a:rPr lang="en-US" dirty="0"/>
              <a:t>The devil feeds on fear. Some fear God because of their sins. If the evil one can convince someone that God will not forgive them, or that he does not exist, he has achieved his point. Some callers doubt God’s forgiveness. They ask about the “unpardonable sin.” </a:t>
            </a:r>
          </a:p>
          <a:p>
            <a:r>
              <a:rPr lang="en-US" dirty="0"/>
              <a:t>THERE IS NO SUCH THING: WITH SINCERE REPENTANCE AND CONFESSION ALL CAN BE FORGIVEN.</a:t>
            </a:r>
          </a:p>
          <a:p>
            <a:r>
              <a:rPr lang="en-US" dirty="0"/>
              <a:t>Denial of his existence also opens the opportunity for him to play games with the soul.</a:t>
            </a:r>
          </a:p>
          <a:p>
            <a:r>
              <a:rPr lang="en-US" dirty="0"/>
              <a:t>The first rule of warfare is to know our enemy.</a:t>
            </a:r>
          </a:p>
        </p:txBody>
      </p:sp>
    </p:spTree>
    <p:extLst>
      <p:ext uri="{BB962C8B-B14F-4D97-AF65-F5344CB8AC3E}">
        <p14:creationId xmlns:p14="http://schemas.microsoft.com/office/powerpoint/2010/main" val="3049921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32659-D5EE-458F-A365-8121578DA159}"/>
              </a:ext>
            </a:extLst>
          </p:cNvPr>
          <p:cNvSpPr>
            <a:spLocks noGrp="1"/>
          </p:cNvSpPr>
          <p:nvPr>
            <p:ph type="title"/>
          </p:nvPr>
        </p:nvSpPr>
        <p:spPr/>
        <p:txBody>
          <a:bodyPr/>
          <a:lstStyle/>
          <a:p>
            <a:pPr algn="ctr"/>
            <a:r>
              <a:rPr lang="en-US" dirty="0"/>
              <a:t>CALLS TO THE HOTLINE</a:t>
            </a:r>
          </a:p>
        </p:txBody>
      </p:sp>
      <p:sp>
        <p:nvSpPr>
          <p:cNvPr id="3" name="Content Placeholder 2">
            <a:extLst>
              <a:ext uri="{FF2B5EF4-FFF2-40B4-BE49-F238E27FC236}">
                <a16:creationId xmlns:a16="http://schemas.microsoft.com/office/drawing/2014/main" id="{95DED975-5592-4A2C-A6CE-F37B479D83EE}"/>
              </a:ext>
            </a:extLst>
          </p:cNvPr>
          <p:cNvSpPr>
            <a:spLocks noGrp="1"/>
          </p:cNvSpPr>
          <p:nvPr>
            <p:ph idx="1"/>
          </p:nvPr>
        </p:nvSpPr>
        <p:spPr/>
        <p:txBody>
          <a:bodyPr/>
          <a:lstStyle/>
          <a:p>
            <a:r>
              <a:rPr lang="en-US" dirty="0"/>
              <a:t>Calls to the hotline concerning occult activities are very rare. </a:t>
            </a:r>
          </a:p>
          <a:p>
            <a:endParaRPr lang="en-US" dirty="0"/>
          </a:p>
          <a:p>
            <a:r>
              <a:rPr lang="en-US" dirty="0"/>
              <a:t>Your faith is the </a:t>
            </a:r>
            <a:r>
              <a:rPr lang="en-US" u="sng" dirty="0"/>
              <a:t>foundation</a:t>
            </a:r>
            <a:r>
              <a:rPr lang="en-US" dirty="0"/>
              <a:t> and </a:t>
            </a:r>
            <a:r>
              <a:rPr lang="en-US" u="sng" dirty="0"/>
              <a:t>support</a:t>
            </a:r>
            <a:r>
              <a:rPr lang="en-US" dirty="0"/>
              <a:t> of your help given to the caller. Remember that Jesus said, “Do not be afraid.”</a:t>
            </a:r>
          </a:p>
          <a:p>
            <a:endParaRPr lang="en-US" dirty="0"/>
          </a:p>
          <a:p>
            <a:r>
              <a:rPr lang="en-US" dirty="0"/>
              <a:t>Story of reconciliation: Priest and woman:  “I forgot”  - Powerful</a:t>
            </a:r>
          </a:p>
        </p:txBody>
      </p:sp>
    </p:spTree>
    <p:extLst>
      <p:ext uri="{BB962C8B-B14F-4D97-AF65-F5344CB8AC3E}">
        <p14:creationId xmlns:p14="http://schemas.microsoft.com/office/powerpoint/2010/main" val="1528713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05369-B71E-4C1E-B954-19F87D7B81B4}"/>
              </a:ext>
            </a:extLst>
          </p:cNvPr>
          <p:cNvSpPr>
            <a:spLocks noGrp="1"/>
          </p:cNvSpPr>
          <p:nvPr>
            <p:ph type="title"/>
          </p:nvPr>
        </p:nvSpPr>
        <p:spPr/>
        <p:txBody>
          <a:bodyPr/>
          <a:lstStyle/>
          <a:p>
            <a:pPr algn="ctr"/>
            <a:r>
              <a:rPr lang="en-US" dirty="0"/>
              <a:t>CALLS TO HOTLINE</a:t>
            </a:r>
          </a:p>
        </p:txBody>
      </p:sp>
      <p:sp>
        <p:nvSpPr>
          <p:cNvPr id="3" name="Content Placeholder 2">
            <a:extLst>
              <a:ext uri="{FF2B5EF4-FFF2-40B4-BE49-F238E27FC236}">
                <a16:creationId xmlns:a16="http://schemas.microsoft.com/office/drawing/2014/main" id="{EC2F9A77-FF81-471B-ADD8-2B770508531D}"/>
              </a:ext>
            </a:extLst>
          </p:cNvPr>
          <p:cNvSpPr>
            <a:spLocks noGrp="1"/>
          </p:cNvSpPr>
          <p:nvPr>
            <p:ph idx="1"/>
          </p:nvPr>
        </p:nvSpPr>
        <p:spPr/>
        <p:txBody>
          <a:bodyPr>
            <a:normAutofit lnSpcReduction="10000"/>
          </a:bodyPr>
          <a:lstStyle/>
          <a:p>
            <a:r>
              <a:rPr lang="en-US" dirty="0"/>
              <a:t>1. Young adult, male, disappointed in God. Invited Satan in, now regrets it. “He’s mine, he’s mine,” repeated three times.</a:t>
            </a:r>
          </a:p>
          <a:p>
            <a:r>
              <a:rPr lang="en-US" dirty="0"/>
              <a:t>2. Father called; son, age 11, thrown bodily across room with no visible force. </a:t>
            </a:r>
          </a:p>
          <a:p>
            <a:r>
              <a:rPr lang="en-US" dirty="0"/>
              <a:t>3. Boyfriend called; girlfriend awoke screaming with bloody scratches on her back, eyes red. </a:t>
            </a:r>
          </a:p>
          <a:p>
            <a:r>
              <a:rPr lang="en-US" dirty="0"/>
              <a:t>4. Father called; son playing occult game including hypnosis. Now, goes in and out of reality. Can’t help him.</a:t>
            </a:r>
          </a:p>
          <a:p>
            <a:r>
              <a:rPr lang="en-US" dirty="0"/>
              <a:t>5. “Madison”, age 16, from Madam </a:t>
            </a:r>
            <a:r>
              <a:rPr lang="en-US" dirty="0" err="1"/>
              <a:t>Robicheaux’s</a:t>
            </a:r>
            <a:r>
              <a:rPr lang="en-US" dirty="0"/>
              <a:t> School for Select Young Women, New Orleans.</a:t>
            </a:r>
          </a:p>
        </p:txBody>
      </p:sp>
    </p:spTree>
    <p:extLst>
      <p:ext uri="{BB962C8B-B14F-4D97-AF65-F5344CB8AC3E}">
        <p14:creationId xmlns:p14="http://schemas.microsoft.com/office/powerpoint/2010/main" val="1977502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TotalTime>
  <Words>2700</Words>
  <Application>Microsoft Office PowerPoint</Application>
  <PresentationFormat>Widescreen</PresentationFormat>
  <Paragraphs>269</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THE MINISTRY OF EXORISM AND DELIVERANCE</vt:lpstr>
      <vt:lpstr>Prerequisites for a Ministry of Deliverance</vt:lpstr>
      <vt:lpstr>COMPASSION</vt:lpstr>
      <vt:lpstr>COMPASSION (con’t)</vt:lpstr>
      <vt:lpstr>COMPASSION (con’t)</vt:lpstr>
      <vt:lpstr>SIN</vt:lpstr>
      <vt:lpstr>SIN (con’t)</vt:lpstr>
      <vt:lpstr>CALLS TO THE HOTLINE</vt:lpstr>
      <vt:lpstr>CALLS TO HOTLINE</vt:lpstr>
      <vt:lpstr>ENTRY POINTS</vt:lpstr>
      <vt:lpstr>OPENINGS TO THE OCCULT </vt:lpstr>
      <vt:lpstr>OCCULT (con’t)</vt:lpstr>
      <vt:lpstr>EXTRAORDINARY PHENOMENON</vt:lpstr>
      <vt:lpstr>Definitions and Terms</vt:lpstr>
      <vt:lpstr>DIFFERENCES – EXORCISM AND DELIVERANCE</vt:lpstr>
      <vt:lpstr>DIFFERENCES (con’t)</vt:lpstr>
      <vt:lpstr>ATTITUDES</vt:lpstr>
      <vt:lpstr>DEMONIC ACTIVITY</vt:lpstr>
      <vt:lpstr>DEMONIC ACTIVITY (con’t)</vt:lpstr>
      <vt:lpstr>SYMPTOMS</vt:lpstr>
      <vt:lpstr>SYMPTOMS (con’t)</vt:lpstr>
      <vt:lpstr>EXAMPLE</vt:lpstr>
      <vt:lpstr>MENTAL DISORDERS</vt:lpstr>
      <vt:lpstr>PAGANISM - WITCHCRAFT</vt:lpstr>
      <vt:lpstr>REVERENCE</vt:lpstr>
      <vt:lpstr>FRENCH PRIEST</vt:lpstr>
      <vt:lpstr>PHYSICAL SIGNS</vt:lpstr>
      <vt:lpstr>EVANGELIZATION</vt:lpstr>
      <vt:lpstr>EXORCISM OR PRAYERS?</vt:lpstr>
      <vt:lpstr>CARE MUST BE TAKEN IN EXORCISM</vt:lpstr>
      <vt:lpstr>SPIRITUALITY</vt:lpstr>
      <vt:lpstr>SPIRITUALITY (con’t)</vt:lpstr>
      <vt:lpstr>GOD REMAINS GOD</vt:lpstr>
      <vt:lpstr>OUR RESPONSIBILITIES</vt:lpstr>
      <vt:lpstr>FR. HENRI NOUWEN</vt:lpstr>
      <vt:lpstr>Relationship with Jesus Christ Comes First </vt:lpstr>
      <vt:lpstr>Example of Bro. Lawrence </vt:lpstr>
      <vt:lpstr>COMPASSION </vt:lpstr>
      <vt:lpstr>COMPASSION</vt:lpstr>
      <vt:lpstr>EMILY ROSE CASE</vt:lpstr>
      <vt:lpstr>Notes from: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MINISTRY OF EXORISM AND DELIVERANCE</dc:title>
  <dc:creator>Mary Frances Seeley</dc:creator>
  <cp:lastModifiedBy>Mary Frances Seeley</cp:lastModifiedBy>
  <cp:revision>38</cp:revision>
  <cp:lastPrinted>2024-04-24T16:02:01Z</cp:lastPrinted>
  <dcterms:created xsi:type="dcterms:W3CDTF">2020-07-17T20:03:00Z</dcterms:created>
  <dcterms:modified xsi:type="dcterms:W3CDTF">2024-04-24T16:07:12Z</dcterms:modified>
</cp:coreProperties>
</file>