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81" r:id="rId1"/>
  </p:sldMasterIdLst>
  <p:notesMasterIdLst>
    <p:notesMasterId r:id="rId28"/>
  </p:notesMasterIdLst>
  <p:handoutMasterIdLst>
    <p:handoutMasterId r:id="rId29"/>
  </p:handoutMasterIdLst>
  <p:sldIdLst>
    <p:sldId id="256" r:id="rId2"/>
    <p:sldId id="257" r:id="rId3"/>
    <p:sldId id="295" r:id="rId4"/>
    <p:sldId id="293" r:id="rId5"/>
    <p:sldId id="294" r:id="rId6"/>
    <p:sldId id="259" r:id="rId7"/>
    <p:sldId id="285" r:id="rId8"/>
    <p:sldId id="269" r:id="rId9"/>
    <p:sldId id="268" r:id="rId10"/>
    <p:sldId id="261" r:id="rId11"/>
    <p:sldId id="262" r:id="rId12"/>
    <p:sldId id="263" r:id="rId13"/>
    <p:sldId id="267" r:id="rId14"/>
    <p:sldId id="286" r:id="rId15"/>
    <p:sldId id="265" r:id="rId16"/>
    <p:sldId id="266" r:id="rId17"/>
    <p:sldId id="270" r:id="rId18"/>
    <p:sldId id="272" r:id="rId19"/>
    <p:sldId id="273" r:id="rId20"/>
    <p:sldId id="274" r:id="rId21"/>
    <p:sldId id="275" r:id="rId22"/>
    <p:sldId id="287" r:id="rId23"/>
    <p:sldId id="278" r:id="rId24"/>
    <p:sldId id="279" r:id="rId25"/>
    <p:sldId id="280" r:id="rId26"/>
    <p:sldId id="282" r:id="rId2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A0432F-6218-485E-B97C-CDF902F44CD6}" v="1" dt="2024-04-03T14:36:51.2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9" d="100"/>
          <a:sy n="69" d="100"/>
        </p:scale>
        <p:origin x="127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rah R. Major, PhD, LCSW" userId="263c9d22-5a0a-4f8f-9275-55b2c6003db2" providerId="ADAL" clId="{93A0432F-6218-485E-B97C-CDF902F44CD6}"/>
    <pc:docChg chg="undo custSel addSld delSld modSld">
      <pc:chgData name="Deborah R. Major, PhD, LCSW" userId="263c9d22-5a0a-4f8f-9275-55b2c6003db2" providerId="ADAL" clId="{93A0432F-6218-485E-B97C-CDF902F44CD6}" dt="2024-04-03T14:41:26.782" v="170" actId="6549"/>
      <pc:docMkLst>
        <pc:docMk/>
      </pc:docMkLst>
      <pc:sldChg chg="modSp mod">
        <pc:chgData name="Deborah R. Major, PhD, LCSW" userId="263c9d22-5a0a-4f8f-9275-55b2c6003db2" providerId="ADAL" clId="{93A0432F-6218-485E-B97C-CDF902F44CD6}" dt="2024-04-03T14:41:26.782" v="170" actId="6549"/>
        <pc:sldMkLst>
          <pc:docMk/>
          <pc:sldMk cId="0" sldId="257"/>
        </pc:sldMkLst>
        <pc:spChg chg="mod">
          <ac:chgData name="Deborah R. Major, PhD, LCSW" userId="263c9d22-5a0a-4f8f-9275-55b2c6003db2" providerId="ADAL" clId="{93A0432F-6218-485E-B97C-CDF902F44CD6}" dt="2024-04-03T14:41:26.782" v="170" actId="6549"/>
          <ac:spMkLst>
            <pc:docMk/>
            <pc:sldMk cId="0" sldId="257"/>
            <ac:spMk id="3075" creationId="{00000000-0000-0000-0000-000000000000}"/>
          </ac:spMkLst>
        </pc:spChg>
      </pc:sldChg>
      <pc:sldChg chg="del">
        <pc:chgData name="Deborah R. Major, PhD, LCSW" userId="263c9d22-5a0a-4f8f-9275-55b2c6003db2" providerId="ADAL" clId="{93A0432F-6218-485E-B97C-CDF902F44CD6}" dt="2024-04-01T22:28:53.542" v="153" actId="47"/>
        <pc:sldMkLst>
          <pc:docMk/>
          <pc:sldMk cId="686018597" sldId="292"/>
        </pc:sldMkLst>
      </pc:sldChg>
      <pc:sldChg chg="modSp mod">
        <pc:chgData name="Deborah R. Major, PhD, LCSW" userId="263c9d22-5a0a-4f8f-9275-55b2c6003db2" providerId="ADAL" clId="{93A0432F-6218-485E-B97C-CDF902F44CD6}" dt="2024-04-01T21:48:45.572" v="151" actId="20577"/>
        <pc:sldMkLst>
          <pc:docMk/>
          <pc:sldMk cId="1533254557" sldId="293"/>
        </pc:sldMkLst>
        <pc:spChg chg="mod">
          <ac:chgData name="Deborah R. Major, PhD, LCSW" userId="263c9d22-5a0a-4f8f-9275-55b2c6003db2" providerId="ADAL" clId="{93A0432F-6218-485E-B97C-CDF902F44CD6}" dt="2024-04-01T21:48:45.572" v="151" actId="20577"/>
          <ac:spMkLst>
            <pc:docMk/>
            <pc:sldMk cId="1533254557" sldId="293"/>
            <ac:spMk id="3" creationId="{4D36B81C-A899-6B72-6A57-443BBB242DBE}"/>
          </ac:spMkLst>
        </pc:spChg>
      </pc:sldChg>
      <pc:sldChg chg="modSp mod">
        <pc:chgData name="Deborah R. Major, PhD, LCSW" userId="263c9d22-5a0a-4f8f-9275-55b2c6003db2" providerId="ADAL" clId="{93A0432F-6218-485E-B97C-CDF902F44CD6}" dt="2024-04-01T21:52:21.550" v="152" actId="20577"/>
        <pc:sldMkLst>
          <pc:docMk/>
          <pc:sldMk cId="1882896303" sldId="294"/>
        </pc:sldMkLst>
        <pc:spChg chg="mod">
          <ac:chgData name="Deborah R. Major, PhD, LCSW" userId="263c9d22-5a0a-4f8f-9275-55b2c6003db2" providerId="ADAL" clId="{93A0432F-6218-485E-B97C-CDF902F44CD6}" dt="2024-04-01T21:52:21.550" v="152" actId="20577"/>
          <ac:spMkLst>
            <pc:docMk/>
            <pc:sldMk cId="1882896303" sldId="294"/>
            <ac:spMk id="3" creationId="{5DE0278E-7D95-8B70-8264-A6E1DCC575EE}"/>
          </ac:spMkLst>
        </pc:spChg>
      </pc:sldChg>
      <pc:sldChg chg="addSp delSp modSp new mod">
        <pc:chgData name="Deborah R. Major, PhD, LCSW" userId="263c9d22-5a0a-4f8f-9275-55b2c6003db2" providerId="ADAL" clId="{93A0432F-6218-485E-B97C-CDF902F44CD6}" dt="2024-04-03T14:38:08.853" v="161" actId="26606"/>
        <pc:sldMkLst>
          <pc:docMk/>
          <pc:sldMk cId="2035107401" sldId="295"/>
        </pc:sldMkLst>
        <pc:spChg chg="del">
          <ac:chgData name="Deborah R. Major, PhD, LCSW" userId="263c9d22-5a0a-4f8f-9275-55b2c6003db2" providerId="ADAL" clId="{93A0432F-6218-485E-B97C-CDF902F44CD6}" dt="2024-04-03T14:36:59.270" v="158" actId="26606"/>
          <ac:spMkLst>
            <pc:docMk/>
            <pc:sldMk cId="2035107401" sldId="295"/>
            <ac:spMk id="2" creationId="{999B5DDC-5BA8-96C9-2451-71FE1D051987}"/>
          </ac:spMkLst>
        </pc:spChg>
        <pc:spChg chg="del">
          <ac:chgData name="Deborah R. Major, PhD, LCSW" userId="263c9d22-5a0a-4f8f-9275-55b2c6003db2" providerId="ADAL" clId="{93A0432F-6218-485E-B97C-CDF902F44CD6}" dt="2024-04-03T14:36:51.231" v="155"/>
          <ac:spMkLst>
            <pc:docMk/>
            <pc:sldMk cId="2035107401" sldId="295"/>
            <ac:spMk id="3" creationId="{35AEB907-5501-7817-2879-1779BE01845D}"/>
          </ac:spMkLst>
        </pc:spChg>
        <pc:picChg chg="add mod">
          <ac:chgData name="Deborah R. Major, PhD, LCSW" userId="263c9d22-5a0a-4f8f-9275-55b2c6003db2" providerId="ADAL" clId="{93A0432F-6218-485E-B97C-CDF902F44CD6}" dt="2024-04-03T14:38:08.853" v="161" actId="26606"/>
          <ac:picMkLst>
            <pc:docMk/>
            <pc:sldMk cId="2035107401" sldId="295"/>
            <ac:picMk id="5" creationId="{B1E10C94-FD4E-7D57-0AA6-90B62560AF3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1"/>
          </a:xfrm>
          <a:prstGeom prst="rect">
            <a:avLst/>
          </a:prstGeom>
        </p:spPr>
        <p:txBody>
          <a:bodyPr vert="horz" lIns="92089" tIns="46045" rIns="92089" bIns="46045" rtlCol="0"/>
          <a:lstStyle>
            <a:lvl1pPr algn="l">
              <a:defRPr sz="1200"/>
            </a:lvl1pPr>
          </a:lstStyle>
          <a:p>
            <a:endParaRPr lang="en-US"/>
          </a:p>
        </p:txBody>
      </p:sp>
      <p:sp>
        <p:nvSpPr>
          <p:cNvPr id="3" name="Date Placeholder 2"/>
          <p:cNvSpPr>
            <a:spLocks noGrp="1"/>
          </p:cNvSpPr>
          <p:nvPr>
            <p:ph type="dt" sz="quarter" idx="1"/>
          </p:nvPr>
        </p:nvSpPr>
        <p:spPr>
          <a:xfrm>
            <a:off x="3970939" y="2"/>
            <a:ext cx="3037840" cy="464821"/>
          </a:xfrm>
          <a:prstGeom prst="rect">
            <a:avLst/>
          </a:prstGeom>
        </p:spPr>
        <p:txBody>
          <a:bodyPr vert="horz" lIns="92089" tIns="46045" rIns="92089" bIns="46045" rtlCol="0"/>
          <a:lstStyle>
            <a:lvl1pPr algn="r">
              <a:defRPr sz="1200"/>
            </a:lvl1pPr>
          </a:lstStyle>
          <a:p>
            <a:fld id="{5B328886-E5EC-4FE0-B936-75758734C736}" type="datetimeFigureOut">
              <a:rPr lang="en-US" smtClean="0"/>
              <a:t>4/3/2024</a:t>
            </a:fld>
            <a:endParaRPr lang="en-US"/>
          </a:p>
        </p:txBody>
      </p:sp>
      <p:sp>
        <p:nvSpPr>
          <p:cNvPr id="4" name="Footer Placeholder 3"/>
          <p:cNvSpPr>
            <a:spLocks noGrp="1"/>
          </p:cNvSpPr>
          <p:nvPr>
            <p:ph type="ftr" sz="quarter" idx="2"/>
          </p:nvPr>
        </p:nvSpPr>
        <p:spPr>
          <a:xfrm>
            <a:off x="0" y="8829968"/>
            <a:ext cx="3037840" cy="464821"/>
          </a:xfrm>
          <a:prstGeom prst="rect">
            <a:avLst/>
          </a:prstGeom>
        </p:spPr>
        <p:txBody>
          <a:bodyPr vert="horz" lIns="92089" tIns="46045" rIns="92089" bIns="46045"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1"/>
          </a:xfrm>
          <a:prstGeom prst="rect">
            <a:avLst/>
          </a:prstGeom>
        </p:spPr>
        <p:txBody>
          <a:bodyPr vert="horz" lIns="92089" tIns="46045" rIns="92089" bIns="46045" rtlCol="0" anchor="b"/>
          <a:lstStyle>
            <a:lvl1pPr algn="r">
              <a:defRPr sz="1200"/>
            </a:lvl1pPr>
          </a:lstStyle>
          <a:p>
            <a:fld id="{A3E039E8-CA40-42CC-8763-D5928B382198}" type="slidenum">
              <a:rPr lang="en-US" smtClean="0"/>
              <a:t>‹#›</a:t>
            </a:fld>
            <a:endParaRPr lang="en-US"/>
          </a:p>
        </p:txBody>
      </p:sp>
    </p:spTree>
    <p:extLst>
      <p:ext uri="{BB962C8B-B14F-4D97-AF65-F5344CB8AC3E}">
        <p14:creationId xmlns:p14="http://schemas.microsoft.com/office/powerpoint/2010/main" val="2463057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1"/>
          </a:xfrm>
          <a:prstGeom prst="rect">
            <a:avLst/>
          </a:prstGeom>
        </p:spPr>
        <p:txBody>
          <a:bodyPr vert="horz" lIns="92089" tIns="46045" rIns="92089" bIns="46045" rtlCol="0"/>
          <a:lstStyle>
            <a:lvl1pPr algn="l">
              <a:defRPr sz="1200"/>
            </a:lvl1pPr>
          </a:lstStyle>
          <a:p>
            <a:endParaRPr lang="en-US"/>
          </a:p>
        </p:txBody>
      </p:sp>
      <p:sp>
        <p:nvSpPr>
          <p:cNvPr id="3" name="Date Placeholder 2"/>
          <p:cNvSpPr>
            <a:spLocks noGrp="1"/>
          </p:cNvSpPr>
          <p:nvPr>
            <p:ph type="dt" idx="1"/>
          </p:nvPr>
        </p:nvSpPr>
        <p:spPr>
          <a:xfrm>
            <a:off x="3970939" y="2"/>
            <a:ext cx="3037840" cy="464821"/>
          </a:xfrm>
          <a:prstGeom prst="rect">
            <a:avLst/>
          </a:prstGeom>
        </p:spPr>
        <p:txBody>
          <a:bodyPr vert="horz" lIns="92089" tIns="46045" rIns="92089" bIns="46045" rtlCol="0"/>
          <a:lstStyle>
            <a:lvl1pPr algn="r">
              <a:defRPr sz="1200"/>
            </a:lvl1pPr>
          </a:lstStyle>
          <a:p>
            <a:fld id="{43ADF9D9-1E82-4862-866C-8F9A0D574A78}" type="datetimeFigureOut">
              <a:rPr lang="en-US" smtClean="0"/>
              <a:pPr/>
              <a:t>4/3/2024</a:t>
            </a:fld>
            <a:endParaRPr lang="en-US"/>
          </a:p>
        </p:txBody>
      </p:sp>
      <p:sp>
        <p:nvSpPr>
          <p:cNvPr id="4" name="Slide Image Placeholder 3"/>
          <p:cNvSpPr>
            <a:spLocks noGrp="1" noRot="1" noChangeAspect="1"/>
          </p:cNvSpPr>
          <p:nvPr>
            <p:ph type="sldImg" idx="2"/>
          </p:nvPr>
        </p:nvSpPr>
        <p:spPr>
          <a:xfrm>
            <a:off x="1184275" y="698500"/>
            <a:ext cx="4641850" cy="3482975"/>
          </a:xfrm>
          <a:prstGeom prst="rect">
            <a:avLst/>
          </a:prstGeom>
          <a:noFill/>
          <a:ln w="12700">
            <a:solidFill>
              <a:prstClr val="black"/>
            </a:solidFill>
          </a:ln>
        </p:spPr>
        <p:txBody>
          <a:bodyPr vert="horz" lIns="92089" tIns="46045" rIns="92089" bIns="46045" rtlCol="0" anchor="ctr"/>
          <a:lstStyle/>
          <a:p>
            <a:endParaRPr lang="en-US"/>
          </a:p>
        </p:txBody>
      </p:sp>
      <p:sp>
        <p:nvSpPr>
          <p:cNvPr id="5" name="Notes Placeholder 4"/>
          <p:cNvSpPr>
            <a:spLocks noGrp="1"/>
          </p:cNvSpPr>
          <p:nvPr>
            <p:ph type="body" sz="quarter" idx="3"/>
          </p:nvPr>
        </p:nvSpPr>
        <p:spPr>
          <a:xfrm>
            <a:off x="701040" y="4415793"/>
            <a:ext cx="5608320" cy="4183381"/>
          </a:xfrm>
          <a:prstGeom prst="rect">
            <a:avLst/>
          </a:prstGeom>
        </p:spPr>
        <p:txBody>
          <a:bodyPr vert="horz" lIns="92089" tIns="46045" rIns="92089" bIns="460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1"/>
          </a:xfrm>
          <a:prstGeom prst="rect">
            <a:avLst/>
          </a:prstGeom>
        </p:spPr>
        <p:txBody>
          <a:bodyPr vert="horz" lIns="92089" tIns="46045" rIns="92089" bIns="4604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21"/>
          </a:xfrm>
          <a:prstGeom prst="rect">
            <a:avLst/>
          </a:prstGeom>
        </p:spPr>
        <p:txBody>
          <a:bodyPr vert="horz" lIns="92089" tIns="46045" rIns="92089" bIns="46045" rtlCol="0" anchor="b"/>
          <a:lstStyle>
            <a:lvl1pPr algn="r">
              <a:defRPr sz="1200"/>
            </a:lvl1pPr>
          </a:lstStyle>
          <a:p>
            <a:fld id="{122B630F-0BD0-4C58-84A3-E9711FF0FDB8}" type="slidenum">
              <a:rPr lang="en-US" smtClean="0"/>
              <a:pPr/>
              <a:t>‹#›</a:t>
            </a:fld>
            <a:endParaRPr lang="en-US"/>
          </a:p>
        </p:txBody>
      </p:sp>
    </p:spTree>
    <p:extLst>
      <p:ext uri="{BB962C8B-B14F-4D97-AF65-F5344CB8AC3E}">
        <p14:creationId xmlns:p14="http://schemas.microsoft.com/office/powerpoint/2010/main" val="1701129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Who is present? Survivors? acknowledge topic</a:t>
            </a:r>
            <a:r>
              <a:rPr lang="en-US" baseline="0" dirty="0"/>
              <a:t> sensitivity</a:t>
            </a:r>
            <a:endParaRPr lang="en-US" dirty="0"/>
          </a:p>
        </p:txBody>
      </p:sp>
      <p:sp>
        <p:nvSpPr>
          <p:cNvPr id="4" name="Slide Number Placeholder 3"/>
          <p:cNvSpPr>
            <a:spLocks noGrp="1"/>
          </p:cNvSpPr>
          <p:nvPr>
            <p:ph type="sldNum" sz="quarter" idx="10"/>
          </p:nvPr>
        </p:nvSpPr>
        <p:spPr/>
        <p:txBody>
          <a:bodyPr/>
          <a:lstStyle/>
          <a:p>
            <a:fld id="{122B630F-0BD0-4C58-84A3-E9711FF0FD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11</a:t>
            </a:fld>
            <a:endParaRPr lang="en-US"/>
          </a:p>
        </p:txBody>
      </p:sp>
    </p:spTree>
    <p:extLst>
      <p:ext uri="{BB962C8B-B14F-4D97-AF65-F5344CB8AC3E}">
        <p14:creationId xmlns:p14="http://schemas.microsoft.com/office/powerpoint/2010/main" val="415308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12</a:t>
            </a:fld>
            <a:endParaRPr lang="en-US"/>
          </a:p>
        </p:txBody>
      </p:sp>
    </p:spTree>
    <p:extLst>
      <p:ext uri="{BB962C8B-B14F-4D97-AF65-F5344CB8AC3E}">
        <p14:creationId xmlns:p14="http://schemas.microsoft.com/office/powerpoint/2010/main" val="425640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ea typeface="ＭＳ Ｐゴシック" charset="-128"/>
                <a:cs typeface="ＭＳ Ｐゴシック" charset="-128"/>
              </a:rPr>
              <a:t>Suicide is generally experienced as a traumatic death.  Survivors come to us appearing shell-shocked; not just grieving, but also stripped of an understanding of the world and their place in it.  Nothing makes sense to them</a:t>
            </a:r>
            <a:endParaRPr lang="en-US" dirty="0"/>
          </a:p>
        </p:txBody>
      </p:sp>
      <p:sp>
        <p:nvSpPr>
          <p:cNvPr id="4" name="Slide Number Placeholder 3"/>
          <p:cNvSpPr>
            <a:spLocks noGrp="1"/>
          </p:cNvSpPr>
          <p:nvPr>
            <p:ph type="sldNum" sz="quarter" idx="10"/>
          </p:nvPr>
        </p:nvSpPr>
        <p:spPr/>
        <p:txBody>
          <a:bodyPr/>
          <a:lstStyle/>
          <a:p>
            <a:fld id="{122B630F-0BD0-4C58-84A3-E9711FF0FDB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14</a:t>
            </a:fld>
            <a:endParaRPr lang="en-US"/>
          </a:p>
        </p:txBody>
      </p:sp>
    </p:spTree>
    <p:extLst>
      <p:ext uri="{BB962C8B-B14F-4D97-AF65-F5344CB8AC3E}">
        <p14:creationId xmlns:p14="http://schemas.microsoft.com/office/powerpoint/2010/main" val="3464736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ea typeface="ＭＳ Ｐゴシック" charset="-128"/>
                <a:cs typeface="ＭＳ Ｐゴシック" charset="-128"/>
              </a:rPr>
              <a:t>The shame and stigma can send mourners underground.  For example the Polish family who decided to hide the cause of their son’s death.  The shame may twist the family’s preferred funeral rites, forcing them to keep it quiet to the point where families do not receive the support they need to facilitate healthy mourning.  </a:t>
            </a:r>
          </a:p>
          <a:p>
            <a:pPr eaLnBrk="1" hangingPunct="1"/>
            <a:r>
              <a:rPr lang="en-US" dirty="0">
                <a:ea typeface="ＭＳ Ｐゴシック" charset="-128"/>
                <a:cs typeface="ＭＳ Ｐゴシック" charset="-128"/>
              </a:rPr>
              <a:t>This way of dying is so difficult to accept that it leads many to look for a scapegoat (blaming).  Family members may blame each other (family example).  They may blame mental health professionals (example).  Often survivors blame themselves.   The self-blame can become quite self-destructive.  </a:t>
            </a:r>
          </a:p>
          <a:p>
            <a:endParaRPr lang="en-US" dirty="0"/>
          </a:p>
        </p:txBody>
      </p:sp>
      <p:sp>
        <p:nvSpPr>
          <p:cNvPr id="4" name="Slide Number Placeholder 3"/>
          <p:cNvSpPr>
            <a:spLocks noGrp="1"/>
          </p:cNvSpPr>
          <p:nvPr>
            <p:ph type="sldNum" sz="quarter" idx="10"/>
          </p:nvPr>
        </p:nvSpPr>
        <p:spPr/>
        <p:txBody>
          <a:bodyPr/>
          <a:lstStyle/>
          <a:p>
            <a:fld id="{122B630F-0BD0-4C58-84A3-E9711FF0FDB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ea typeface="ＭＳ Ｐゴシック" charset="-128"/>
                <a:cs typeface="ＭＳ Ｐゴシック" charset="-128"/>
              </a:rPr>
              <a:t>How do individuals and families respond to the suicide of a loved one?  We see a wide range of emotional, psychological, behavioral, and social fallout.  Many parents are initially immobilized.  They can’t get out of bed; can’t think clearly; can’t mobilize enough energy to do things that they would have done without even thinking about it.  Some people find that they cannot function at work or home.  Parents find themselves unable to do what they could do for their children prior to the death.  Parents may be much more irritable with a child; simply did not enjoy her and did not enjoy parenting whereas before the child had been the center of her life.  </a:t>
            </a:r>
          </a:p>
          <a:p>
            <a:pPr eaLnBrk="1" hangingPunct="1"/>
            <a:r>
              <a:rPr lang="en-US" dirty="0">
                <a:ea typeface="ＭＳ Ｐゴシック" charset="-128"/>
                <a:cs typeface="ＭＳ Ｐゴシック" charset="-128"/>
              </a:rPr>
              <a:t>Many people experience themselves on an emotional roller coaster,  hit by waves of overwhelming and conflicting feelings. </a:t>
            </a:r>
          </a:p>
          <a:p>
            <a:endParaRPr lang="en-US" dirty="0"/>
          </a:p>
        </p:txBody>
      </p:sp>
      <p:sp>
        <p:nvSpPr>
          <p:cNvPr id="4" name="Slide Number Placeholder 3"/>
          <p:cNvSpPr>
            <a:spLocks noGrp="1"/>
          </p:cNvSpPr>
          <p:nvPr>
            <p:ph type="sldNum" sz="quarter" idx="10"/>
          </p:nvPr>
        </p:nvSpPr>
        <p:spPr/>
        <p:txBody>
          <a:bodyPr/>
          <a:lstStyle/>
          <a:p>
            <a:fld id="{122B630F-0BD0-4C58-84A3-E9711FF0FDB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17</a:t>
            </a:fld>
            <a:endParaRPr lang="en-US"/>
          </a:p>
        </p:txBody>
      </p:sp>
    </p:spTree>
    <p:extLst>
      <p:ext uri="{BB962C8B-B14F-4D97-AF65-F5344CB8AC3E}">
        <p14:creationId xmlns:p14="http://schemas.microsoft.com/office/powerpoint/2010/main" val="857415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18</a:t>
            </a:fld>
            <a:endParaRPr lang="en-US"/>
          </a:p>
        </p:txBody>
      </p:sp>
    </p:spTree>
    <p:extLst>
      <p:ext uri="{BB962C8B-B14F-4D97-AF65-F5344CB8AC3E}">
        <p14:creationId xmlns:p14="http://schemas.microsoft.com/office/powerpoint/2010/main" val="534870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19</a:t>
            </a:fld>
            <a:endParaRPr lang="en-US"/>
          </a:p>
        </p:txBody>
      </p:sp>
    </p:spTree>
    <p:extLst>
      <p:ext uri="{BB962C8B-B14F-4D97-AF65-F5344CB8AC3E}">
        <p14:creationId xmlns:p14="http://schemas.microsoft.com/office/powerpoint/2010/main" val="761968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20</a:t>
            </a:fld>
            <a:endParaRPr lang="en-US"/>
          </a:p>
        </p:txBody>
      </p:sp>
    </p:spTree>
    <p:extLst>
      <p:ext uri="{BB962C8B-B14F-4D97-AF65-F5344CB8AC3E}">
        <p14:creationId xmlns:p14="http://schemas.microsoft.com/office/powerpoint/2010/main" val="204236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2</a:t>
            </a:fld>
            <a:endParaRPr lang="en-US"/>
          </a:p>
        </p:txBody>
      </p:sp>
    </p:spTree>
    <p:extLst>
      <p:ext uri="{BB962C8B-B14F-4D97-AF65-F5344CB8AC3E}">
        <p14:creationId xmlns:p14="http://schemas.microsoft.com/office/powerpoint/2010/main" val="229202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21</a:t>
            </a:fld>
            <a:endParaRPr lang="en-US"/>
          </a:p>
        </p:txBody>
      </p:sp>
    </p:spTree>
    <p:extLst>
      <p:ext uri="{BB962C8B-B14F-4D97-AF65-F5344CB8AC3E}">
        <p14:creationId xmlns:p14="http://schemas.microsoft.com/office/powerpoint/2010/main" val="2533305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22</a:t>
            </a:fld>
            <a:endParaRPr lang="en-US"/>
          </a:p>
        </p:txBody>
      </p:sp>
    </p:spTree>
    <p:extLst>
      <p:ext uri="{BB962C8B-B14F-4D97-AF65-F5344CB8AC3E}">
        <p14:creationId xmlns:p14="http://schemas.microsoft.com/office/powerpoint/2010/main" val="4024620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23</a:t>
            </a:fld>
            <a:endParaRPr lang="en-US"/>
          </a:p>
        </p:txBody>
      </p:sp>
    </p:spTree>
    <p:extLst>
      <p:ext uri="{BB962C8B-B14F-4D97-AF65-F5344CB8AC3E}">
        <p14:creationId xmlns:p14="http://schemas.microsoft.com/office/powerpoint/2010/main" val="17016448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24</a:t>
            </a:fld>
            <a:endParaRPr lang="en-US"/>
          </a:p>
        </p:txBody>
      </p:sp>
    </p:spTree>
    <p:extLst>
      <p:ext uri="{BB962C8B-B14F-4D97-AF65-F5344CB8AC3E}">
        <p14:creationId xmlns:p14="http://schemas.microsoft.com/office/powerpoint/2010/main" val="13195410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25</a:t>
            </a:fld>
            <a:endParaRPr lang="en-US"/>
          </a:p>
        </p:txBody>
      </p:sp>
    </p:spTree>
    <p:extLst>
      <p:ext uri="{BB962C8B-B14F-4D97-AF65-F5344CB8AC3E}">
        <p14:creationId xmlns:p14="http://schemas.microsoft.com/office/powerpoint/2010/main" val="474916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26</a:t>
            </a:fld>
            <a:endParaRPr lang="en-US"/>
          </a:p>
        </p:txBody>
      </p:sp>
    </p:spTree>
    <p:extLst>
      <p:ext uri="{BB962C8B-B14F-4D97-AF65-F5344CB8AC3E}">
        <p14:creationId xmlns:p14="http://schemas.microsoft.com/office/powerpoint/2010/main" val="3663896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2B630F-0BD0-4C58-84A3-E9711FF0FDB8}" type="slidenum">
              <a:rPr lang="en-US" smtClean="0"/>
              <a:pPr/>
              <a:t>4</a:t>
            </a:fld>
            <a:endParaRPr lang="en-US"/>
          </a:p>
        </p:txBody>
      </p:sp>
    </p:spTree>
    <p:extLst>
      <p:ext uri="{BB962C8B-B14F-4D97-AF65-F5344CB8AC3E}">
        <p14:creationId xmlns:p14="http://schemas.microsoft.com/office/powerpoint/2010/main" val="343504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2B630F-0BD0-4C58-84A3-E9711FF0FDB8}" type="slidenum">
              <a:rPr lang="en-US" smtClean="0"/>
              <a:pPr/>
              <a:t>5</a:t>
            </a:fld>
            <a:endParaRPr lang="en-US"/>
          </a:p>
        </p:txBody>
      </p:sp>
    </p:spTree>
    <p:extLst>
      <p:ext uri="{BB962C8B-B14F-4D97-AF65-F5344CB8AC3E}">
        <p14:creationId xmlns:p14="http://schemas.microsoft.com/office/powerpoint/2010/main" val="3294635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6</a:t>
            </a:fld>
            <a:endParaRPr lang="en-US"/>
          </a:p>
        </p:txBody>
      </p:sp>
    </p:spTree>
    <p:extLst>
      <p:ext uri="{BB962C8B-B14F-4D97-AF65-F5344CB8AC3E}">
        <p14:creationId xmlns:p14="http://schemas.microsoft.com/office/powerpoint/2010/main" val="1329502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7</a:t>
            </a:fld>
            <a:endParaRPr lang="en-US"/>
          </a:p>
        </p:txBody>
      </p:sp>
    </p:spTree>
    <p:extLst>
      <p:ext uri="{BB962C8B-B14F-4D97-AF65-F5344CB8AC3E}">
        <p14:creationId xmlns:p14="http://schemas.microsoft.com/office/powerpoint/2010/main" val="956178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ea typeface="ＭＳ Ｐゴシック" charset="-128"/>
                <a:cs typeface="ＭＳ Ｐゴシック" charset="-128"/>
              </a:rPr>
              <a:t>The act is very complex.  The media tends to simplify and boil it down to a particular cause.  People diagnosed with depression are at greater risk, as are those with substance abuse disorders and mental illness.  However, not everyone who ends his life has a diagnosis.  There is greater risk in families where a suicide has occurred, but it isn’t an inherited risk. </a:t>
            </a:r>
            <a:endParaRPr lang="en-US" dirty="0"/>
          </a:p>
        </p:txBody>
      </p:sp>
      <p:sp>
        <p:nvSpPr>
          <p:cNvPr id="4" name="Slide Number Placeholder 3"/>
          <p:cNvSpPr>
            <a:spLocks noGrp="1"/>
          </p:cNvSpPr>
          <p:nvPr>
            <p:ph type="sldNum" sz="quarter" idx="10"/>
          </p:nvPr>
        </p:nvSpPr>
        <p:spPr/>
        <p:txBody>
          <a:bodyPr/>
          <a:lstStyle/>
          <a:p>
            <a:fld id="{122B630F-0BD0-4C58-84A3-E9711FF0FDB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9</a:t>
            </a:fld>
            <a:endParaRPr lang="en-US"/>
          </a:p>
        </p:txBody>
      </p:sp>
    </p:spTree>
    <p:extLst>
      <p:ext uri="{BB962C8B-B14F-4D97-AF65-F5344CB8AC3E}">
        <p14:creationId xmlns:p14="http://schemas.microsoft.com/office/powerpoint/2010/main" val="795742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2B630F-0BD0-4C58-84A3-E9711FF0FDB8}" type="slidenum">
              <a:rPr lang="en-US" smtClean="0"/>
              <a:pPr/>
              <a:t>10</a:t>
            </a:fld>
            <a:endParaRPr lang="en-US"/>
          </a:p>
        </p:txBody>
      </p:sp>
    </p:spTree>
    <p:extLst>
      <p:ext uri="{BB962C8B-B14F-4D97-AF65-F5344CB8AC3E}">
        <p14:creationId xmlns:p14="http://schemas.microsoft.com/office/powerpoint/2010/main" val="2273780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3FFDE-943F-47B8-B6BB-3CFE9C97B6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E7B46-11C9-42E7-8641-CB89E5046C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FD3A9-9128-4605-BC5C-EEC7B7B441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56622-C9A0-497D-9B7B-546060966E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9714F-045D-4459-8363-647A5D61CC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5B003E-ECF3-471E-AF56-5DB84A1694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43C8BF-01F8-41DC-A4F5-FA39A56E9C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A9B6B-BDE3-4583-9286-E4DE43A63A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8696E-339B-434E-9976-F9B0227FFB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78EDF-65C1-4AB3-9142-2BC25AA95B0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6876E97E-4A8A-4EA7-8F56-8591CEA2F3B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026B78-750F-41B7-9E28-809493FEC265}"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dc.gov/violenceprevention/suicide"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dirty="0"/>
              <a:t>In The Wake of Suicide</a:t>
            </a:r>
            <a:br>
              <a:rPr lang="en-US" dirty="0"/>
            </a:br>
            <a:endParaRPr lang="en-US" dirty="0">
              <a:solidFill>
                <a:srgbClr val="898989"/>
              </a:solidFill>
            </a:endParaRPr>
          </a:p>
        </p:txBody>
      </p:sp>
      <p:sp>
        <p:nvSpPr>
          <p:cNvPr id="2051" name="Rectangle 3"/>
          <p:cNvSpPr>
            <a:spLocks noGrp="1" noChangeArrowheads="1"/>
          </p:cNvSpPr>
          <p:nvPr>
            <p:ph type="subTitle" idx="1"/>
          </p:nvPr>
        </p:nvSpPr>
        <p:spPr>
          <a:xfrm>
            <a:off x="1371600" y="3200400"/>
            <a:ext cx="6400800" cy="2438400"/>
          </a:xfrm>
        </p:spPr>
        <p:txBody>
          <a:bodyPr/>
          <a:lstStyle/>
          <a:p>
            <a:br>
              <a:rPr lang="en-US" dirty="0">
                <a:solidFill>
                  <a:srgbClr val="898989"/>
                </a:solidFill>
              </a:rPr>
            </a:br>
            <a:r>
              <a:rPr lang="en-US" dirty="0">
                <a:solidFill>
                  <a:srgbClr val="898989"/>
                </a:solidFill>
              </a:rPr>
              <a:t>A discussion of the facts, misconceptions and grief following suicide. </a:t>
            </a:r>
          </a:p>
          <a:p>
            <a:endParaRPr lang="en-US" dirty="0">
              <a:solidFill>
                <a:srgbClr val="898989"/>
              </a:solidFill>
            </a:endParaRPr>
          </a:p>
        </p:txBody>
      </p:sp>
      <p:sp>
        <p:nvSpPr>
          <p:cNvPr id="2053" name="Rectangle 5"/>
          <p:cNvSpPr>
            <a:spLocks noChangeArrowheads="1"/>
          </p:cNvSpPr>
          <p:nvPr/>
        </p:nvSpPr>
        <p:spPr bwMode="auto">
          <a:xfrm>
            <a:off x="1911594" y="4648200"/>
            <a:ext cx="5281959" cy="954107"/>
          </a:xfrm>
          <a:prstGeom prst="rect">
            <a:avLst/>
          </a:prstGeom>
          <a:noFill/>
          <a:ln w="9525">
            <a:noFill/>
            <a:miter lim="800000"/>
            <a:headEnd/>
            <a:tailEnd/>
          </a:ln>
        </p:spPr>
        <p:txBody>
          <a:bodyPr wrap="none">
            <a:spAutoFit/>
          </a:bodyPr>
          <a:lstStyle/>
          <a:p>
            <a:pPr algn="ctr"/>
            <a:r>
              <a:rPr lang="en-US" sz="1400" dirty="0"/>
              <a:t>Deborah R. Major, </a:t>
            </a:r>
            <a:r>
              <a:rPr lang="en-US" sz="1400" dirty="0" err="1"/>
              <a:t>Ph.D</a:t>
            </a:r>
            <a:r>
              <a:rPr lang="en-US" sz="1400" dirty="0"/>
              <a:t>, LCSW</a:t>
            </a:r>
          </a:p>
          <a:p>
            <a:pPr algn="ctr"/>
            <a:r>
              <a:rPr lang="en-US" sz="1400" dirty="0"/>
              <a:t>LOSS Program Catholic Charities of the Archdiocese of Chicago</a:t>
            </a:r>
          </a:p>
          <a:p>
            <a:pPr algn="ctr"/>
            <a:r>
              <a:rPr lang="en-US" sz="1400" b="1" dirty="0"/>
              <a:t>The Upper Room</a:t>
            </a:r>
          </a:p>
          <a:p>
            <a:pPr algn="ctr"/>
            <a:r>
              <a:rPr lang="en-US" sz="1400"/>
              <a:t>April 9, 2024 </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dirty="0"/>
              <a:t>Why People Die by Suicide </a:t>
            </a:r>
            <a:br>
              <a:rPr lang="en-US" dirty="0"/>
            </a:br>
            <a:r>
              <a:rPr lang="en-US" sz="2000" dirty="0"/>
              <a:t>(Joiner, 2005)</a:t>
            </a:r>
          </a:p>
        </p:txBody>
      </p:sp>
      <p:sp>
        <p:nvSpPr>
          <p:cNvPr id="8195" name="Rectangle 3"/>
          <p:cNvSpPr>
            <a:spLocks noGrp="1" noChangeArrowheads="1"/>
          </p:cNvSpPr>
          <p:nvPr>
            <p:ph idx="1"/>
          </p:nvPr>
        </p:nvSpPr>
        <p:spPr/>
        <p:txBody>
          <a:bodyPr/>
          <a:lstStyle/>
          <a:p>
            <a:pPr>
              <a:lnSpc>
                <a:spcPct val="90000"/>
              </a:lnSpc>
            </a:pPr>
            <a:r>
              <a:rPr lang="en-US" sz="2400" dirty="0"/>
              <a:t>Psychological autopsies used hospital records, case notes, family interviews.</a:t>
            </a:r>
          </a:p>
          <a:p>
            <a:pPr>
              <a:lnSpc>
                <a:spcPct val="90000"/>
              </a:lnSpc>
            </a:pPr>
            <a:r>
              <a:rPr lang="en-US" sz="2400" dirty="0"/>
              <a:t>Joiner’s findings revealed that suicidal individuals:</a:t>
            </a:r>
          </a:p>
          <a:p>
            <a:pPr>
              <a:lnSpc>
                <a:spcPct val="90000"/>
              </a:lnSpc>
            </a:pPr>
            <a:r>
              <a:rPr lang="en-US" sz="2400" dirty="0"/>
              <a:t>Believed they were a </a:t>
            </a:r>
            <a:r>
              <a:rPr lang="en-US" sz="2400" b="1" i="1" dirty="0"/>
              <a:t>burden</a:t>
            </a:r>
            <a:r>
              <a:rPr lang="en-US" sz="2400" dirty="0"/>
              <a:t> to others.</a:t>
            </a:r>
          </a:p>
          <a:p>
            <a:pPr>
              <a:lnSpc>
                <a:spcPct val="90000"/>
              </a:lnSpc>
            </a:pPr>
            <a:r>
              <a:rPr lang="en-US" sz="2400" dirty="0"/>
              <a:t>Tended to withdraw, leading to feeling </a:t>
            </a:r>
            <a:r>
              <a:rPr lang="en-US" sz="2400" i="1" dirty="0"/>
              <a:t>and</a:t>
            </a:r>
            <a:r>
              <a:rPr lang="en-US" sz="2400" dirty="0"/>
              <a:t> </a:t>
            </a:r>
            <a:r>
              <a:rPr lang="en-US" sz="2400" b="1" i="1" dirty="0"/>
              <a:t>being</a:t>
            </a:r>
            <a:r>
              <a:rPr lang="en-US" sz="2400" dirty="0"/>
              <a:t> </a:t>
            </a:r>
            <a:r>
              <a:rPr lang="en-US" sz="2400" b="1" i="1" dirty="0"/>
              <a:t>disconnected</a:t>
            </a:r>
            <a:r>
              <a:rPr lang="en-US" sz="2400" dirty="0"/>
              <a:t>.</a:t>
            </a:r>
          </a:p>
          <a:p>
            <a:pPr>
              <a:lnSpc>
                <a:spcPct val="90000"/>
              </a:lnSpc>
            </a:pPr>
            <a:r>
              <a:rPr lang="en-US" sz="2400" dirty="0"/>
              <a:t>Tended to </a:t>
            </a:r>
            <a:r>
              <a:rPr lang="en-US" sz="2400" b="1" i="1" dirty="0"/>
              <a:t>refuse help </a:t>
            </a:r>
            <a:r>
              <a:rPr lang="en-US" sz="2400" dirty="0"/>
              <a:t>that was offered.</a:t>
            </a:r>
          </a:p>
          <a:p>
            <a:pPr>
              <a:lnSpc>
                <a:spcPct val="90000"/>
              </a:lnSpc>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dirty="0"/>
              <a:t>The Suicidal Mind</a:t>
            </a:r>
            <a:br>
              <a:rPr lang="en-US" dirty="0"/>
            </a:br>
            <a:r>
              <a:rPr lang="en-US" sz="2400" dirty="0"/>
              <a:t> </a:t>
            </a:r>
            <a:r>
              <a:rPr lang="en-US" sz="2000" dirty="0"/>
              <a:t>(</a:t>
            </a:r>
            <a:r>
              <a:rPr lang="en-US" sz="2000" dirty="0" err="1"/>
              <a:t>Shneidman</a:t>
            </a:r>
            <a:r>
              <a:rPr lang="en-US" sz="2000" dirty="0"/>
              <a:t>, 1996)</a:t>
            </a:r>
          </a:p>
        </p:txBody>
      </p:sp>
      <p:sp>
        <p:nvSpPr>
          <p:cNvPr id="9219" name="Rectangle 3"/>
          <p:cNvSpPr>
            <a:spLocks noGrp="1" noChangeArrowheads="1"/>
          </p:cNvSpPr>
          <p:nvPr>
            <p:ph idx="1"/>
          </p:nvPr>
        </p:nvSpPr>
        <p:spPr/>
        <p:txBody>
          <a:bodyPr/>
          <a:lstStyle/>
          <a:p>
            <a:r>
              <a:rPr lang="en-US" dirty="0"/>
              <a:t>Researched lives of individuals who died by suicide.</a:t>
            </a:r>
          </a:p>
          <a:p>
            <a:r>
              <a:rPr lang="en-US" dirty="0"/>
              <a:t>Researched individuals who narrowly survived life-threatening suicide attempts.</a:t>
            </a:r>
          </a:p>
          <a:p>
            <a:r>
              <a:rPr lang="en-US" dirty="0"/>
              <a:t>His research identified 10 common features in individuals who were suicidal.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Common Features</a:t>
            </a:r>
          </a:p>
        </p:txBody>
      </p:sp>
      <p:sp>
        <p:nvSpPr>
          <p:cNvPr id="10243" name="Rectangle 3"/>
          <p:cNvSpPr>
            <a:spLocks noGrp="1" noChangeArrowheads="1"/>
          </p:cNvSpPr>
          <p:nvPr>
            <p:ph idx="1"/>
          </p:nvPr>
        </p:nvSpPr>
        <p:spPr/>
        <p:txBody>
          <a:bodyPr>
            <a:normAutofit/>
          </a:bodyPr>
          <a:lstStyle/>
          <a:p>
            <a:r>
              <a:rPr lang="en-US" sz="2400" dirty="0"/>
              <a:t>Common emotion: hopelessness and helplessness.</a:t>
            </a:r>
          </a:p>
          <a:p>
            <a:r>
              <a:rPr lang="en-US" sz="2400" dirty="0"/>
              <a:t>Common stimulus: unbearable psychological pain.</a:t>
            </a:r>
          </a:p>
          <a:p>
            <a:r>
              <a:rPr lang="en-US" sz="2400" dirty="0"/>
              <a:t>Common stressor: frustrated psychological needs.</a:t>
            </a:r>
          </a:p>
          <a:p>
            <a:r>
              <a:rPr lang="en-US" sz="2400" dirty="0"/>
              <a:t>Common goal: cessation of consciousness.</a:t>
            </a:r>
          </a:p>
          <a:p>
            <a:r>
              <a:rPr lang="en-US" sz="2400" dirty="0"/>
              <a:t>Common perceptual state is constriction.</a:t>
            </a:r>
          </a:p>
          <a:p>
            <a:r>
              <a:rPr lang="en-US" sz="2400" dirty="0"/>
              <a:t>Common action is escape.</a:t>
            </a:r>
          </a:p>
          <a:p>
            <a:r>
              <a:rPr lang="en-US" sz="2400" dirty="0"/>
              <a:t>Common purpose: to seek a solution </a:t>
            </a:r>
            <a:r>
              <a:rPr lang="en-US" sz="2000" dirty="0"/>
              <a:t>(</a:t>
            </a:r>
            <a:r>
              <a:rPr lang="en-US" sz="2000" dirty="0" err="1"/>
              <a:t>Shneidman</a:t>
            </a:r>
            <a:r>
              <a:rPr lang="en-US" sz="2000" dirty="0"/>
              <a:t>, 1996)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a:t>What makes suicide loss different?</a:t>
            </a:r>
          </a:p>
        </p:txBody>
      </p:sp>
      <p:sp>
        <p:nvSpPr>
          <p:cNvPr id="14339" name="Rectangle 3"/>
          <p:cNvSpPr>
            <a:spLocks noGrp="1" noChangeArrowheads="1"/>
          </p:cNvSpPr>
          <p:nvPr>
            <p:ph idx="1"/>
          </p:nvPr>
        </p:nvSpPr>
        <p:spPr/>
        <p:txBody>
          <a:bodyPr/>
          <a:lstStyle/>
          <a:p>
            <a:pPr>
              <a:lnSpc>
                <a:spcPct val="90000"/>
              </a:lnSpc>
            </a:pPr>
            <a:r>
              <a:rPr lang="en-US" sz="2400" dirty="0"/>
              <a:t>Usually (but not always) sudden and unexpected.</a:t>
            </a:r>
          </a:p>
          <a:p>
            <a:pPr>
              <a:lnSpc>
                <a:spcPct val="90000"/>
              </a:lnSpc>
            </a:pPr>
            <a:r>
              <a:rPr lang="en-US" sz="2400" dirty="0"/>
              <a:t>Often violent death.</a:t>
            </a:r>
          </a:p>
          <a:p>
            <a:pPr>
              <a:lnSpc>
                <a:spcPct val="90000"/>
              </a:lnSpc>
            </a:pPr>
            <a:r>
              <a:rPr lang="en-US" sz="2400" dirty="0"/>
              <a:t>No opportunity for psychological preparedness. </a:t>
            </a:r>
          </a:p>
          <a:p>
            <a:pPr>
              <a:lnSpc>
                <a:spcPct val="90000"/>
              </a:lnSpc>
            </a:pPr>
            <a:r>
              <a:rPr lang="en-US" sz="2400" dirty="0"/>
              <a:t>Increased sense of unreality.</a:t>
            </a:r>
          </a:p>
          <a:p>
            <a:pPr>
              <a:lnSpc>
                <a:spcPct val="90000"/>
              </a:lnSpc>
            </a:pPr>
            <a:r>
              <a:rPr lang="en-US" sz="2400" dirty="0"/>
              <a:t>Increased risk of distress.</a:t>
            </a:r>
          </a:p>
          <a:p>
            <a:pPr>
              <a:lnSpc>
                <a:spcPct val="90000"/>
              </a:lnSpc>
            </a:pPr>
            <a:r>
              <a:rPr lang="en-US" sz="2400" dirty="0"/>
              <a:t>Greater risk for complicated bereavement.</a:t>
            </a:r>
          </a:p>
          <a:p>
            <a:pPr>
              <a:lnSpc>
                <a:spcPct val="90000"/>
              </a:lnSpc>
            </a:pPr>
            <a:r>
              <a:rPr lang="en-US" sz="2400" dirty="0"/>
              <a:t>Greater risk for depression, anxiety, PTSD (especially for those who find the body of the deceased).</a:t>
            </a:r>
          </a:p>
          <a:p>
            <a:pPr>
              <a:lnSpc>
                <a:spcPct val="90000"/>
              </a:lnSpc>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a suicide survivor?</a:t>
            </a:r>
          </a:p>
        </p:txBody>
      </p:sp>
      <p:sp>
        <p:nvSpPr>
          <p:cNvPr id="3" name="Content Placeholder 2"/>
          <p:cNvSpPr>
            <a:spLocks noGrp="1"/>
          </p:cNvSpPr>
          <p:nvPr>
            <p:ph idx="1"/>
          </p:nvPr>
        </p:nvSpPr>
        <p:spPr/>
        <p:txBody>
          <a:bodyPr/>
          <a:lstStyle/>
          <a:p>
            <a:r>
              <a:rPr lang="en-US" dirty="0"/>
              <a:t>Anyone who experiences a high level of self-perceived psychological, social or physical distress for a considerable period of time after exposure to the suicide of another individual (Jordan &amp; McIntosh, 2011).</a:t>
            </a:r>
          </a:p>
          <a:p>
            <a:r>
              <a:rPr lang="en-US" dirty="0"/>
              <a:t>High rate of exposure of suicide in the U.S. </a:t>
            </a:r>
          </a:p>
          <a:p>
            <a:r>
              <a:rPr lang="en-US" dirty="0"/>
              <a:t>CDC reported 49,449 suicides in 2022 (cdc.gov).</a:t>
            </a:r>
          </a:p>
          <a:p>
            <a:r>
              <a:rPr lang="en-US" dirty="0"/>
              <a:t>The LOSS Program offers 13 monthly groups for survivors </a:t>
            </a:r>
          </a:p>
          <a:p>
            <a:r>
              <a:rPr lang="en-US" dirty="0"/>
              <a:t>6 in-person monthly groups</a:t>
            </a:r>
          </a:p>
          <a:p>
            <a:r>
              <a:rPr lang="en-US" dirty="0"/>
              <a:t>7 online monthly groups</a:t>
            </a:r>
          </a:p>
          <a:p>
            <a:r>
              <a:rPr lang="en-US" dirty="0"/>
              <a:t>Individual counseling for Illinois residents</a:t>
            </a:r>
          </a:p>
          <a:p>
            <a:pPr marL="114300" indent="0">
              <a:buNone/>
            </a:pPr>
            <a:endParaRPr lang="en-US" dirty="0"/>
          </a:p>
        </p:txBody>
      </p:sp>
    </p:spTree>
    <p:extLst>
      <p:ext uri="{BB962C8B-B14F-4D97-AF65-F5344CB8AC3E}">
        <p14:creationId xmlns:p14="http://schemas.microsoft.com/office/powerpoint/2010/main" val="4171804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Grief after Suicide</a:t>
            </a:r>
          </a:p>
        </p:txBody>
      </p:sp>
      <p:sp>
        <p:nvSpPr>
          <p:cNvPr id="12291" name="Rectangle 3"/>
          <p:cNvSpPr>
            <a:spLocks noGrp="1" noChangeArrowheads="1"/>
          </p:cNvSpPr>
          <p:nvPr>
            <p:ph idx="1"/>
          </p:nvPr>
        </p:nvSpPr>
        <p:spPr/>
        <p:txBody>
          <a:bodyPr/>
          <a:lstStyle/>
          <a:p>
            <a:pPr>
              <a:lnSpc>
                <a:spcPct val="90000"/>
              </a:lnSpc>
            </a:pPr>
            <a:r>
              <a:rPr lang="en-US" dirty="0"/>
              <a:t>High degree of shame and stigma.</a:t>
            </a:r>
          </a:p>
          <a:p>
            <a:pPr>
              <a:lnSpc>
                <a:spcPct val="90000"/>
              </a:lnSpc>
            </a:pPr>
            <a:r>
              <a:rPr lang="en-US" dirty="0"/>
              <a:t>Feelings of rejection and abandonment.</a:t>
            </a:r>
          </a:p>
          <a:p>
            <a:pPr>
              <a:lnSpc>
                <a:spcPct val="90000"/>
              </a:lnSpc>
            </a:pPr>
            <a:r>
              <a:rPr lang="en-US" dirty="0"/>
              <a:t>Pressure to conceal the cause of death.</a:t>
            </a:r>
          </a:p>
          <a:p>
            <a:pPr>
              <a:lnSpc>
                <a:spcPct val="90000"/>
              </a:lnSpc>
            </a:pPr>
            <a:r>
              <a:rPr lang="en-US" dirty="0"/>
              <a:t>Blaming, especially self-blame. </a:t>
            </a:r>
          </a:p>
          <a:p>
            <a:pPr>
              <a:lnSpc>
                <a:spcPct val="90000"/>
              </a:lnSpc>
            </a:pPr>
            <a:r>
              <a:rPr lang="en-US" dirty="0"/>
              <a:t>“</a:t>
            </a:r>
            <a:r>
              <a:rPr lang="en-US" i="1" dirty="0"/>
              <a:t>Who is responsible</a:t>
            </a:r>
            <a:r>
              <a:rPr lang="en-US" dirty="0"/>
              <a:t>” for this death?</a:t>
            </a:r>
          </a:p>
          <a:p>
            <a:pPr>
              <a:lnSpc>
                <a:spcPct val="90000"/>
              </a:lnSpc>
            </a:pPr>
            <a:r>
              <a:rPr lang="en-US" dirty="0"/>
              <a:t>Increased self-destructiveness. </a:t>
            </a:r>
          </a:p>
          <a:p>
            <a:pPr>
              <a:lnSpc>
                <a:spcPct val="90000"/>
              </a:lnSpc>
            </a:pPr>
            <a:r>
              <a:rPr lang="en-US" dirty="0"/>
              <a:t>Some survivors experience suicidal ideation. </a:t>
            </a:r>
          </a:p>
          <a:p>
            <a:pPr>
              <a:lnSpc>
                <a:spcPct val="90000"/>
              </a:lnSpc>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Common Reactions</a:t>
            </a:r>
          </a:p>
        </p:txBody>
      </p:sp>
      <p:sp>
        <p:nvSpPr>
          <p:cNvPr id="13315" name="Rectangle 3"/>
          <p:cNvSpPr>
            <a:spLocks noGrp="1" noChangeArrowheads="1"/>
          </p:cNvSpPr>
          <p:nvPr>
            <p:ph idx="1"/>
          </p:nvPr>
        </p:nvSpPr>
        <p:spPr/>
        <p:txBody>
          <a:bodyPr>
            <a:normAutofit/>
          </a:bodyPr>
          <a:lstStyle/>
          <a:p>
            <a:r>
              <a:rPr lang="en-US" sz="2400" dirty="0"/>
              <a:t>Guilt: “If only I had … I should have, could have …”</a:t>
            </a:r>
          </a:p>
          <a:p>
            <a:r>
              <a:rPr lang="en-US" sz="2400" dirty="0"/>
              <a:t>Search for an explanation (“</a:t>
            </a:r>
            <a:r>
              <a:rPr lang="en-US" sz="2400" b="1" i="1" dirty="0"/>
              <a:t>Why</a:t>
            </a:r>
            <a:r>
              <a:rPr lang="en-US" sz="2400" dirty="0"/>
              <a:t> did he do this?”)</a:t>
            </a:r>
          </a:p>
          <a:p>
            <a:r>
              <a:rPr lang="en-US" sz="2400" dirty="0"/>
              <a:t>Shock and disbelief</a:t>
            </a:r>
          </a:p>
          <a:p>
            <a:r>
              <a:rPr lang="en-US" sz="2400" dirty="0"/>
              <a:t>Anger</a:t>
            </a:r>
          </a:p>
          <a:p>
            <a:r>
              <a:rPr lang="en-US" sz="2400" dirty="0"/>
              <a:t>Family system effects</a:t>
            </a:r>
          </a:p>
          <a:p>
            <a:r>
              <a:rPr lang="en-US" sz="2400" dirty="0"/>
              <a:t>Social isolation, social support issues </a:t>
            </a:r>
          </a:p>
          <a:p>
            <a:r>
              <a:rPr lang="en-US" sz="2400" dirty="0"/>
              <a:t>Obsession with the phenomenon of suicide</a:t>
            </a:r>
          </a:p>
          <a:p>
            <a:r>
              <a:rPr lang="en-US" sz="2400" dirty="0"/>
              <a:t>May experience a sense of relief (</a:t>
            </a:r>
            <a:r>
              <a:rPr lang="en-US" sz="2400" b="1" i="1" dirty="0"/>
              <a:t>if</a:t>
            </a:r>
            <a:r>
              <a:rPr lang="en-US" sz="2400" dirty="0"/>
              <a:t> there had been a longstanding, disruptive history of severe mental illness).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r>
              <a:rPr lang="en-US" sz="3600" dirty="0"/>
              <a:t>Normal Grief Reactions are exacerbated with suicide</a:t>
            </a:r>
            <a:endParaRPr lang="en-US" sz="1600" dirty="0"/>
          </a:p>
        </p:txBody>
      </p:sp>
      <p:sp>
        <p:nvSpPr>
          <p:cNvPr id="18435" name="Rectangle 3"/>
          <p:cNvSpPr>
            <a:spLocks noGrp="1" noChangeArrowheads="1"/>
          </p:cNvSpPr>
          <p:nvPr>
            <p:ph sz="half" idx="1"/>
          </p:nvPr>
        </p:nvSpPr>
        <p:spPr/>
        <p:txBody>
          <a:bodyPr>
            <a:normAutofit/>
          </a:bodyPr>
          <a:lstStyle/>
          <a:p>
            <a:endParaRPr lang="en-US" sz="2400" dirty="0"/>
          </a:p>
          <a:p>
            <a:r>
              <a:rPr lang="en-US" sz="2400" dirty="0"/>
              <a:t>Sadness</a:t>
            </a:r>
          </a:p>
          <a:p>
            <a:r>
              <a:rPr lang="en-US" sz="2400" dirty="0"/>
              <a:t>Yearning</a:t>
            </a:r>
          </a:p>
          <a:p>
            <a:r>
              <a:rPr lang="en-US" sz="2400" dirty="0"/>
              <a:t>Guilt </a:t>
            </a:r>
          </a:p>
          <a:p>
            <a:r>
              <a:rPr lang="en-US" sz="2400" dirty="0"/>
              <a:t>Anger</a:t>
            </a:r>
          </a:p>
          <a:p>
            <a:r>
              <a:rPr lang="en-US" sz="2400" dirty="0"/>
              <a:t>Anxiety</a:t>
            </a:r>
          </a:p>
          <a:p>
            <a:r>
              <a:rPr lang="en-US" sz="2400" dirty="0"/>
              <a:t>Loneliness</a:t>
            </a:r>
          </a:p>
          <a:p>
            <a:endParaRPr lang="en-US" sz="2400" dirty="0"/>
          </a:p>
        </p:txBody>
      </p:sp>
      <p:sp>
        <p:nvSpPr>
          <p:cNvPr id="18436" name="Rectangle 4"/>
          <p:cNvSpPr>
            <a:spLocks noGrp="1" noChangeArrowheads="1"/>
          </p:cNvSpPr>
          <p:nvPr>
            <p:ph sz="half" idx="2"/>
          </p:nvPr>
        </p:nvSpPr>
        <p:spPr/>
        <p:txBody>
          <a:bodyPr>
            <a:normAutofit/>
          </a:bodyPr>
          <a:lstStyle/>
          <a:p>
            <a:endParaRPr lang="en-US" sz="2400" dirty="0"/>
          </a:p>
          <a:p>
            <a:r>
              <a:rPr lang="en-US" sz="2400" dirty="0"/>
              <a:t>Fatigue</a:t>
            </a:r>
          </a:p>
          <a:p>
            <a:r>
              <a:rPr lang="en-US" sz="2400" dirty="0"/>
              <a:t>Helplessness</a:t>
            </a:r>
          </a:p>
          <a:p>
            <a:r>
              <a:rPr lang="en-US" sz="2400" dirty="0"/>
              <a:t>Shock</a:t>
            </a:r>
          </a:p>
          <a:p>
            <a:r>
              <a:rPr lang="en-US" sz="2400" dirty="0"/>
              <a:t>Numbness </a:t>
            </a:r>
          </a:p>
          <a:p>
            <a:r>
              <a:rPr lang="en-US" sz="2400" dirty="0"/>
              <a:t>Relief</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Thought Patterns in Grief</a:t>
            </a:r>
          </a:p>
        </p:txBody>
      </p:sp>
      <p:sp>
        <p:nvSpPr>
          <p:cNvPr id="22531" name="Rectangle 3"/>
          <p:cNvSpPr>
            <a:spLocks noGrp="1" noChangeArrowheads="1"/>
          </p:cNvSpPr>
          <p:nvPr>
            <p:ph idx="1"/>
          </p:nvPr>
        </p:nvSpPr>
        <p:spPr/>
        <p:txBody>
          <a:bodyPr/>
          <a:lstStyle/>
          <a:p>
            <a:r>
              <a:rPr lang="en-US" dirty="0"/>
              <a:t>Disbelief</a:t>
            </a:r>
          </a:p>
          <a:p>
            <a:r>
              <a:rPr lang="en-US" dirty="0"/>
              <a:t>Confusion</a:t>
            </a:r>
          </a:p>
          <a:p>
            <a:r>
              <a:rPr lang="en-US" dirty="0"/>
              <a:t>Preoccupation with the death and the person</a:t>
            </a:r>
          </a:p>
          <a:p>
            <a:r>
              <a:rPr lang="en-US" dirty="0"/>
              <a:t>Sense of presence of the deceased</a:t>
            </a:r>
          </a:p>
          <a:p>
            <a:r>
              <a:rPr lang="en-US" dirty="0"/>
              <a:t>Signs of communication from the deceased </a:t>
            </a:r>
            <a:r>
              <a:rPr lang="en-US" sz="1600" dirty="0"/>
              <a:t>(Worden, 2002)</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Common Behaviors</a:t>
            </a:r>
          </a:p>
        </p:txBody>
      </p:sp>
      <p:sp>
        <p:nvSpPr>
          <p:cNvPr id="23555" name="Rectangle 3"/>
          <p:cNvSpPr>
            <a:spLocks noGrp="1" noChangeArrowheads="1"/>
          </p:cNvSpPr>
          <p:nvPr>
            <p:ph idx="1"/>
          </p:nvPr>
        </p:nvSpPr>
        <p:spPr/>
        <p:txBody>
          <a:bodyPr/>
          <a:lstStyle/>
          <a:p>
            <a:pPr>
              <a:lnSpc>
                <a:spcPct val="80000"/>
              </a:lnSpc>
            </a:pPr>
            <a:r>
              <a:rPr lang="en-US" sz="2200" dirty="0"/>
              <a:t>Appetite disturbance</a:t>
            </a:r>
          </a:p>
          <a:p>
            <a:pPr>
              <a:lnSpc>
                <a:spcPct val="80000"/>
              </a:lnSpc>
            </a:pPr>
            <a:r>
              <a:rPr lang="en-US" sz="2200" dirty="0"/>
              <a:t>Sleep disturbance</a:t>
            </a:r>
          </a:p>
          <a:p>
            <a:pPr>
              <a:lnSpc>
                <a:spcPct val="80000"/>
              </a:lnSpc>
            </a:pPr>
            <a:r>
              <a:rPr lang="en-US" sz="2200" dirty="0"/>
              <a:t>Crying, sighing</a:t>
            </a:r>
          </a:p>
          <a:p>
            <a:pPr>
              <a:lnSpc>
                <a:spcPct val="80000"/>
              </a:lnSpc>
            </a:pPr>
            <a:r>
              <a:rPr lang="en-US" sz="2200" dirty="0"/>
              <a:t>Absentmindedness</a:t>
            </a:r>
          </a:p>
          <a:p>
            <a:pPr>
              <a:lnSpc>
                <a:spcPct val="80000"/>
              </a:lnSpc>
            </a:pPr>
            <a:r>
              <a:rPr lang="en-US" sz="2200" dirty="0"/>
              <a:t>Social withdrawal</a:t>
            </a:r>
          </a:p>
          <a:p>
            <a:pPr>
              <a:lnSpc>
                <a:spcPct val="80000"/>
              </a:lnSpc>
            </a:pPr>
            <a:r>
              <a:rPr lang="en-US" sz="2200" dirty="0"/>
              <a:t>Relentless over-activity</a:t>
            </a:r>
          </a:p>
          <a:p>
            <a:pPr>
              <a:lnSpc>
                <a:spcPct val="80000"/>
              </a:lnSpc>
            </a:pPr>
            <a:r>
              <a:rPr lang="en-US" sz="2200" dirty="0"/>
              <a:t>Visiting places as reminders </a:t>
            </a:r>
          </a:p>
          <a:p>
            <a:pPr>
              <a:lnSpc>
                <a:spcPct val="80000"/>
              </a:lnSpc>
            </a:pPr>
            <a:r>
              <a:rPr lang="en-US" sz="2200" dirty="0"/>
              <a:t>Avoiding reminders of the deceased</a:t>
            </a:r>
          </a:p>
          <a:p>
            <a:pPr>
              <a:lnSpc>
                <a:spcPct val="80000"/>
              </a:lnSpc>
            </a:pPr>
            <a:r>
              <a:rPr lang="en-US" sz="2200" dirty="0"/>
              <a:t>Carrying or treasuring objects as reminders </a:t>
            </a:r>
            <a:r>
              <a:rPr lang="en-US" sz="1600" dirty="0"/>
              <a:t>(Worden, 2002)</a:t>
            </a:r>
          </a:p>
          <a:p>
            <a:pPr>
              <a:lnSpc>
                <a:spcPct val="80000"/>
              </a:lnSpc>
            </a:pPr>
            <a:endParaRPr lang="en-US" sz="2200" dirty="0"/>
          </a:p>
          <a:p>
            <a:pPr>
              <a:lnSpc>
                <a:spcPct val="90000"/>
              </a:lnSpc>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The Facts</a:t>
            </a:r>
          </a:p>
        </p:txBody>
      </p:sp>
      <p:sp>
        <p:nvSpPr>
          <p:cNvPr id="3075" name="Rectangle 3"/>
          <p:cNvSpPr>
            <a:spLocks noGrp="1" noChangeArrowheads="1"/>
          </p:cNvSpPr>
          <p:nvPr>
            <p:ph idx="1"/>
          </p:nvPr>
        </p:nvSpPr>
        <p:spPr/>
        <p:txBody>
          <a:bodyPr>
            <a:normAutofit/>
          </a:bodyPr>
          <a:lstStyle/>
          <a:p>
            <a:pPr>
              <a:lnSpc>
                <a:spcPct val="90000"/>
              </a:lnSpc>
            </a:pPr>
            <a:r>
              <a:rPr lang="en-US" sz="2400" dirty="0"/>
              <a:t>49,449 suicides occurred in the U.S. in 2022 </a:t>
            </a:r>
            <a:r>
              <a:rPr lang="en-US" sz="1800" dirty="0"/>
              <a:t>(cdc.gov)</a:t>
            </a:r>
            <a:r>
              <a:rPr lang="en-US" sz="2400" dirty="0"/>
              <a:t>.</a:t>
            </a:r>
          </a:p>
          <a:p>
            <a:pPr>
              <a:lnSpc>
                <a:spcPct val="90000"/>
              </a:lnSpc>
            </a:pPr>
            <a:r>
              <a:rPr lang="en-US" sz="2400" dirty="0"/>
              <a:t>Men are four times more likely to die by suicide (Men represent 79% (39,255)/Women 21%(10,194).</a:t>
            </a:r>
          </a:p>
          <a:p>
            <a:pPr>
              <a:lnSpc>
                <a:spcPct val="90000"/>
              </a:lnSpc>
            </a:pPr>
            <a:r>
              <a:rPr lang="en-US" sz="2400" dirty="0"/>
              <a:t>The number who attempt suicide is higher.</a:t>
            </a:r>
          </a:p>
          <a:p>
            <a:pPr>
              <a:lnSpc>
                <a:spcPct val="90000"/>
              </a:lnSpc>
            </a:pPr>
            <a:r>
              <a:rPr lang="en-US" sz="2400" dirty="0"/>
              <a:t>Second leading cause for those between 10 to 14.</a:t>
            </a:r>
          </a:p>
          <a:p>
            <a:pPr>
              <a:lnSpc>
                <a:spcPct val="90000"/>
              </a:lnSpc>
            </a:pPr>
            <a:r>
              <a:rPr lang="en-US" sz="2400" dirty="0"/>
              <a:t>Third leading cause of death for those aged 15 to 24.</a:t>
            </a:r>
          </a:p>
          <a:p>
            <a:pPr>
              <a:lnSpc>
                <a:spcPct val="90000"/>
              </a:lnSpc>
            </a:pPr>
            <a:r>
              <a:rPr lang="en-US" sz="2400" dirty="0"/>
              <a:t>Second leading cause of death for those between the ages </a:t>
            </a:r>
            <a:r>
              <a:rPr lang="en-US" sz="2400"/>
              <a:t>of 25-34</a:t>
            </a:r>
            <a:r>
              <a:rPr lang="en-US" sz="1600"/>
              <a:t>.</a:t>
            </a:r>
            <a:endParaRPr lang="en-US" sz="1600" dirty="0"/>
          </a:p>
          <a:p>
            <a:pPr>
              <a:lnSpc>
                <a:spcPct val="90000"/>
              </a:lnSpc>
            </a:pPr>
            <a:r>
              <a:rPr lang="en-US" sz="2400" dirty="0"/>
              <a:t>Fifth leading cause of death for those 35 to 44. </a:t>
            </a:r>
          </a:p>
        </p:txBody>
      </p:sp>
      <p:sp>
        <p:nvSpPr>
          <p:cNvPr id="2" name="Slide Number Placeholder 1">
            <a:extLst>
              <a:ext uri="{FF2B5EF4-FFF2-40B4-BE49-F238E27FC236}">
                <a16:creationId xmlns:a16="http://schemas.microsoft.com/office/drawing/2014/main" id="{D557A35E-B2D5-6C5D-73FB-3427B1FA7992}"/>
              </a:ext>
            </a:extLst>
          </p:cNvPr>
          <p:cNvSpPr>
            <a:spLocks noGrp="1"/>
          </p:cNvSpPr>
          <p:nvPr>
            <p:ph type="sldNum" sz="quarter" idx="12"/>
          </p:nvPr>
        </p:nvSpPr>
        <p:spPr/>
        <p:txBody>
          <a:bodyPr/>
          <a:lstStyle/>
          <a:p>
            <a:fld id="{B8756622-C9A0-497D-9B7B-546060966E6A}"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Complicated Grief </a:t>
            </a:r>
          </a:p>
        </p:txBody>
      </p:sp>
      <p:sp>
        <p:nvSpPr>
          <p:cNvPr id="24579" name="Rectangle 3"/>
          <p:cNvSpPr>
            <a:spLocks noGrp="1" noChangeArrowheads="1"/>
          </p:cNvSpPr>
          <p:nvPr>
            <p:ph idx="1"/>
          </p:nvPr>
        </p:nvSpPr>
        <p:spPr>
          <a:xfrm>
            <a:off x="838200" y="1600200"/>
            <a:ext cx="7772400" cy="4191000"/>
          </a:xfrm>
        </p:spPr>
        <p:txBody>
          <a:bodyPr>
            <a:normAutofit/>
          </a:bodyPr>
          <a:lstStyle/>
          <a:p>
            <a:r>
              <a:rPr lang="en-US" dirty="0"/>
              <a:t>Grief “gone wrong.”</a:t>
            </a:r>
          </a:p>
          <a:p>
            <a:r>
              <a:rPr lang="en-US" dirty="0"/>
              <a:t>People “get stuck” in a chronic state of mourning.</a:t>
            </a:r>
          </a:p>
          <a:p>
            <a:r>
              <a:rPr lang="en-US" dirty="0"/>
              <a:t>Unable or unwilling to create new roles, new relationships, unwilling to reinvest in life.</a:t>
            </a:r>
          </a:p>
          <a:p>
            <a:r>
              <a:rPr lang="en-US" dirty="0"/>
              <a:t>Marked impairment in functioning over an extended period.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a:t>Complicated Grief Symptoms</a:t>
            </a:r>
          </a:p>
        </p:txBody>
      </p:sp>
      <p:sp>
        <p:nvSpPr>
          <p:cNvPr id="25603" name="Rectangle 3"/>
          <p:cNvSpPr>
            <a:spLocks noGrp="1" noChangeArrowheads="1"/>
          </p:cNvSpPr>
          <p:nvPr>
            <p:ph idx="1"/>
          </p:nvPr>
        </p:nvSpPr>
        <p:spPr/>
        <p:txBody>
          <a:bodyPr/>
          <a:lstStyle/>
          <a:p>
            <a:pPr>
              <a:lnSpc>
                <a:spcPct val="90000"/>
              </a:lnSpc>
            </a:pPr>
            <a:r>
              <a:rPr lang="en-US" sz="2400" dirty="0"/>
              <a:t>Intrusive thoughts related to the deceased.</a:t>
            </a:r>
          </a:p>
          <a:p>
            <a:pPr>
              <a:lnSpc>
                <a:spcPct val="90000"/>
              </a:lnSpc>
            </a:pPr>
            <a:r>
              <a:rPr lang="en-US" sz="2400" dirty="0"/>
              <a:t>Intense pangs of separation distress.</a:t>
            </a:r>
          </a:p>
          <a:p>
            <a:pPr>
              <a:lnSpc>
                <a:spcPct val="90000"/>
              </a:lnSpc>
            </a:pPr>
            <a:r>
              <a:rPr lang="en-US" sz="2400" dirty="0"/>
              <a:t>Confusion about one’s role in life.</a:t>
            </a:r>
          </a:p>
          <a:p>
            <a:pPr>
              <a:lnSpc>
                <a:spcPct val="90000"/>
              </a:lnSpc>
            </a:pPr>
            <a:r>
              <a:rPr lang="en-US" sz="2400" dirty="0"/>
              <a:t>Diminished sense of self.</a:t>
            </a:r>
          </a:p>
          <a:p>
            <a:pPr>
              <a:lnSpc>
                <a:spcPct val="90000"/>
              </a:lnSpc>
            </a:pPr>
            <a:r>
              <a:rPr lang="en-US" sz="2400" dirty="0"/>
              <a:t>Inability to trust others since the loss.</a:t>
            </a:r>
          </a:p>
          <a:p>
            <a:pPr>
              <a:lnSpc>
                <a:spcPct val="90000"/>
              </a:lnSpc>
            </a:pPr>
            <a:r>
              <a:rPr lang="en-US" sz="2400" dirty="0"/>
              <a:t>Bitterness or anger related to the loss.</a:t>
            </a:r>
          </a:p>
          <a:p>
            <a:pPr>
              <a:lnSpc>
                <a:spcPct val="90000"/>
              </a:lnSpc>
            </a:pPr>
            <a:r>
              <a:rPr lang="en-US" sz="2400" dirty="0"/>
              <a:t>Difficulty reengaging in life.</a:t>
            </a:r>
          </a:p>
          <a:p>
            <a:pPr>
              <a:lnSpc>
                <a:spcPct val="90000"/>
              </a:lnSpc>
            </a:pPr>
            <a:r>
              <a:rPr lang="en-US" sz="2400" dirty="0"/>
              <a:t>Feeling that life is empty or meaningless.</a:t>
            </a:r>
          </a:p>
          <a:p>
            <a:pPr>
              <a:lnSpc>
                <a:spcPct val="90000"/>
              </a:lnSpc>
            </a:pPr>
            <a:r>
              <a:rPr lang="en-US" sz="2400" dirty="0"/>
              <a:t>Impairment in social, occupational or other areas of functioning.</a:t>
            </a:r>
          </a:p>
          <a:p>
            <a:pPr>
              <a:lnSpc>
                <a:spcPct val="90000"/>
              </a:lnSpc>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Reinvesting in Life</a:t>
            </a:r>
          </a:p>
        </p:txBody>
      </p:sp>
      <p:sp>
        <p:nvSpPr>
          <p:cNvPr id="3" name="Content Placeholder 2"/>
          <p:cNvSpPr>
            <a:spLocks noGrp="1"/>
          </p:cNvSpPr>
          <p:nvPr>
            <p:ph idx="1"/>
          </p:nvPr>
        </p:nvSpPr>
        <p:spPr/>
        <p:txBody>
          <a:bodyPr/>
          <a:lstStyle/>
          <a:p>
            <a:r>
              <a:rPr lang="en-US" dirty="0"/>
              <a:t>Psychological reinvestment in life begins with:</a:t>
            </a:r>
          </a:p>
          <a:p>
            <a:r>
              <a:rPr lang="en-US" dirty="0"/>
              <a:t>De-identification with the suicidal piece of the loved one’s life.</a:t>
            </a:r>
          </a:p>
          <a:p>
            <a:r>
              <a:rPr lang="en-US" dirty="0"/>
              <a:t>Discovery of new sources of meaning and pleasure.</a:t>
            </a:r>
          </a:p>
          <a:p>
            <a:r>
              <a:rPr lang="en-US" dirty="0"/>
              <a:t>Finding adaptive meaning in the death.</a:t>
            </a:r>
          </a:p>
          <a:p>
            <a:r>
              <a:rPr lang="en-US" dirty="0"/>
              <a:t>Recovering interest in creating a fulfilling life.</a:t>
            </a:r>
          </a:p>
          <a:p>
            <a:r>
              <a:rPr lang="en-US" dirty="0"/>
              <a:t>Opening to the possibility of post-traumatic growth (deeper appreciation of life, of one’s own life, the life of the deceased).</a:t>
            </a:r>
          </a:p>
        </p:txBody>
      </p:sp>
    </p:spTree>
    <p:extLst>
      <p:ext uri="{BB962C8B-B14F-4D97-AF65-F5344CB8AC3E}">
        <p14:creationId xmlns:p14="http://schemas.microsoft.com/office/powerpoint/2010/main" val="4287377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LOSS History</a:t>
            </a:r>
          </a:p>
        </p:txBody>
      </p:sp>
      <p:sp>
        <p:nvSpPr>
          <p:cNvPr id="28675" name="Rectangle 3"/>
          <p:cNvSpPr>
            <a:spLocks noGrp="1" noChangeArrowheads="1"/>
          </p:cNvSpPr>
          <p:nvPr>
            <p:ph idx="1"/>
          </p:nvPr>
        </p:nvSpPr>
        <p:spPr/>
        <p:txBody>
          <a:bodyPr>
            <a:normAutofit/>
          </a:bodyPr>
          <a:lstStyle/>
          <a:p>
            <a:pPr>
              <a:lnSpc>
                <a:spcPct val="90000"/>
              </a:lnSpc>
            </a:pPr>
            <a:r>
              <a:rPr lang="en-US" sz="2400" dirty="0"/>
              <a:t>Three couples (1979) grieving the loss of their teen children meet at Compassionate Friends.</a:t>
            </a:r>
          </a:p>
          <a:p>
            <a:pPr>
              <a:lnSpc>
                <a:spcPct val="90000"/>
              </a:lnSpc>
            </a:pPr>
            <a:r>
              <a:rPr lang="en-US" sz="2400" dirty="0"/>
              <a:t>They felt their grief from suicide loss was different by comparison with other parents in the group.</a:t>
            </a:r>
          </a:p>
          <a:p>
            <a:pPr>
              <a:lnSpc>
                <a:spcPct val="90000"/>
              </a:lnSpc>
            </a:pPr>
            <a:r>
              <a:rPr lang="en-US" sz="2400" dirty="0"/>
              <a:t>At their request Catholic Charities began a special support group for these couples.</a:t>
            </a:r>
          </a:p>
          <a:p>
            <a:pPr>
              <a:lnSpc>
                <a:spcPct val="90000"/>
              </a:lnSpc>
            </a:pPr>
            <a:r>
              <a:rPr lang="en-US" sz="2400" dirty="0"/>
              <a:t>They initially met in the home of one of the couples.</a:t>
            </a:r>
          </a:p>
          <a:p>
            <a:pPr>
              <a:lnSpc>
                <a:spcPct val="90000"/>
              </a:lnSpc>
            </a:pPr>
            <a:r>
              <a:rPr lang="en-US" sz="2400" dirty="0"/>
              <a:t>Over time more groups were added throughout the Chicagoland area. </a:t>
            </a:r>
          </a:p>
          <a:p>
            <a:pPr>
              <a:lnSpc>
                <a:spcPct val="90000"/>
              </a:lnSpc>
            </a:pPr>
            <a:r>
              <a:rPr lang="en-US" sz="2400" dirty="0"/>
              <a:t>During the pandemic we transitioned to virtual services.</a:t>
            </a:r>
          </a:p>
          <a:p>
            <a:pPr>
              <a:lnSpc>
                <a:spcPct val="90000"/>
              </a:lnSpc>
            </a:pPr>
            <a:r>
              <a:rPr lang="en-US" sz="2400" dirty="0"/>
              <a:t>Post-pandemic services are hybrid: some in-person and some virtual allowing us to serve a broader base.</a:t>
            </a:r>
          </a:p>
          <a:p>
            <a:pPr>
              <a:lnSpc>
                <a:spcPct val="90000"/>
              </a:lnSpc>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LOSS Program Services </a:t>
            </a:r>
          </a:p>
        </p:txBody>
      </p:sp>
      <p:sp>
        <p:nvSpPr>
          <p:cNvPr id="29699" name="Rectangle 3"/>
          <p:cNvSpPr>
            <a:spLocks noGrp="1" noChangeArrowheads="1"/>
          </p:cNvSpPr>
          <p:nvPr>
            <p:ph idx="1"/>
          </p:nvPr>
        </p:nvSpPr>
        <p:spPr/>
        <p:txBody>
          <a:bodyPr>
            <a:normAutofit/>
          </a:bodyPr>
          <a:lstStyle/>
          <a:p>
            <a:pPr>
              <a:lnSpc>
                <a:spcPct val="90000"/>
              </a:lnSpc>
            </a:pPr>
            <a:r>
              <a:rPr lang="en-US" sz="2400" dirty="0"/>
              <a:t>Monthly Grief Support Groups. </a:t>
            </a:r>
          </a:p>
          <a:p>
            <a:pPr>
              <a:lnSpc>
                <a:spcPct val="90000"/>
              </a:lnSpc>
            </a:pPr>
            <a:r>
              <a:rPr lang="en-US" sz="2400" dirty="0"/>
              <a:t>Specific groups for spouses, parents and young adults.</a:t>
            </a:r>
          </a:p>
          <a:p>
            <a:pPr>
              <a:lnSpc>
                <a:spcPct val="90000"/>
              </a:lnSpc>
            </a:pPr>
            <a:r>
              <a:rPr lang="en-US" sz="2400" dirty="0"/>
              <a:t>Group leadership includes two facilitators who are survivors and one mental health professional.</a:t>
            </a:r>
          </a:p>
          <a:p>
            <a:pPr>
              <a:lnSpc>
                <a:spcPct val="90000"/>
              </a:lnSpc>
            </a:pPr>
            <a:r>
              <a:rPr lang="en-US" sz="2400" dirty="0"/>
              <a:t>Eight-week groups for the newly bereaved. </a:t>
            </a:r>
          </a:p>
          <a:p>
            <a:pPr>
              <a:lnSpc>
                <a:spcPct val="90000"/>
              </a:lnSpc>
            </a:pPr>
            <a:r>
              <a:rPr lang="en-US" sz="2400" dirty="0"/>
              <a:t>Individual and family counseling.</a:t>
            </a:r>
          </a:p>
          <a:p>
            <a:pPr>
              <a:lnSpc>
                <a:spcPct val="90000"/>
              </a:lnSpc>
            </a:pPr>
            <a:r>
              <a:rPr lang="en-US" sz="2400" dirty="0"/>
              <a:t>The </a:t>
            </a:r>
            <a:r>
              <a:rPr lang="en-US" sz="2400" i="1" dirty="0"/>
              <a:t>Obelisk</a:t>
            </a:r>
            <a:r>
              <a:rPr lang="en-US" sz="2400" dirty="0"/>
              <a:t> monthly newsletter.</a:t>
            </a:r>
          </a:p>
          <a:p>
            <a:pPr>
              <a:lnSpc>
                <a:spcPct val="90000"/>
              </a:lnSpc>
            </a:pP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US" sz="3600" dirty="0"/>
              <a:t>A Philosophy of Companioning </a:t>
            </a:r>
          </a:p>
        </p:txBody>
      </p:sp>
      <p:sp>
        <p:nvSpPr>
          <p:cNvPr id="30723" name="Rectangle 3"/>
          <p:cNvSpPr>
            <a:spLocks noGrp="1" noChangeArrowheads="1"/>
          </p:cNvSpPr>
          <p:nvPr>
            <p:ph idx="1"/>
          </p:nvPr>
        </p:nvSpPr>
        <p:spPr/>
        <p:txBody>
          <a:bodyPr/>
          <a:lstStyle/>
          <a:p>
            <a:pPr>
              <a:lnSpc>
                <a:spcPct val="90000"/>
              </a:lnSpc>
            </a:pPr>
            <a:r>
              <a:rPr lang="en-US" sz="2400" dirty="0"/>
              <a:t>Being present to the griever’s pain; not about taking it away.</a:t>
            </a:r>
          </a:p>
          <a:p>
            <a:pPr>
              <a:lnSpc>
                <a:spcPct val="90000"/>
              </a:lnSpc>
            </a:pPr>
            <a:r>
              <a:rPr lang="en-US" sz="2400" dirty="0"/>
              <a:t>Bearing witness to the struggles of others; not judging or directing them.</a:t>
            </a:r>
          </a:p>
          <a:p>
            <a:pPr>
              <a:lnSpc>
                <a:spcPct val="90000"/>
              </a:lnSpc>
            </a:pPr>
            <a:r>
              <a:rPr lang="en-US" sz="2400" dirty="0"/>
              <a:t>Walking alongside, not leading.</a:t>
            </a:r>
          </a:p>
          <a:p>
            <a:pPr>
              <a:lnSpc>
                <a:spcPct val="90000"/>
              </a:lnSpc>
            </a:pPr>
            <a:r>
              <a:rPr lang="en-US" sz="2400" dirty="0"/>
              <a:t>Respecting  confusion without imposing order.</a:t>
            </a:r>
          </a:p>
          <a:p>
            <a:pPr>
              <a:lnSpc>
                <a:spcPct val="90000"/>
              </a:lnSpc>
            </a:pPr>
            <a:r>
              <a:rPr lang="en-US" sz="2400" dirty="0"/>
              <a:t>Honoring the spirit; not focusing on the intellect.</a:t>
            </a:r>
          </a:p>
          <a:p>
            <a:pPr>
              <a:lnSpc>
                <a:spcPct val="90000"/>
              </a:lnSpc>
            </a:pPr>
            <a:r>
              <a:rPr lang="en-US" sz="2400" dirty="0"/>
              <a:t>Listening to the heart; not analyzing with the head </a:t>
            </a:r>
            <a:r>
              <a:rPr lang="en-US" sz="1600" dirty="0"/>
              <a:t>(</a:t>
            </a:r>
            <a:r>
              <a:rPr lang="en-US" sz="1600" dirty="0" err="1"/>
              <a:t>Wolfelt</a:t>
            </a:r>
            <a:r>
              <a:rPr lang="en-US" sz="1600" dirty="0"/>
              <a:t>, 2006).</a:t>
            </a:r>
          </a:p>
          <a:p>
            <a:pPr>
              <a:lnSpc>
                <a:spcPct val="90000"/>
              </a:lnSpc>
            </a:pP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t>References</a:t>
            </a:r>
          </a:p>
        </p:txBody>
      </p:sp>
      <p:sp>
        <p:nvSpPr>
          <p:cNvPr id="32771" name="Rectangle 3"/>
          <p:cNvSpPr>
            <a:spLocks noGrp="1" noChangeArrowheads="1"/>
          </p:cNvSpPr>
          <p:nvPr>
            <p:ph idx="1"/>
          </p:nvPr>
        </p:nvSpPr>
        <p:spPr/>
        <p:txBody>
          <a:bodyPr>
            <a:noAutofit/>
          </a:bodyPr>
          <a:lstStyle/>
          <a:p>
            <a:r>
              <a:rPr lang="en-US" sz="1800" dirty="0"/>
              <a:t>Centers for Disease Control.  </a:t>
            </a:r>
            <a:r>
              <a:rPr lang="en-US" sz="1800" dirty="0">
                <a:hlinkClick r:id="rId3"/>
              </a:rPr>
              <a:t>www.cdc.gov/violenceprevention/suicide</a:t>
            </a:r>
            <a:r>
              <a:rPr lang="en-US" sz="1800" dirty="0"/>
              <a:t> </a:t>
            </a:r>
          </a:p>
          <a:p>
            <a:r>
              <a:rPr lang="en-US" sz="1800" dirty="0"/>
              <a:t>Calhoun, </a:t>
            </a:r>
            <a:r>
              <a:rPr lang="en-US" sz="1800" dirty="0" err="1"/>
              <a:t>L.G</a:t>
            </a:r>
            <a:r>
              <a:rPr lang="en-US" sz="1800" dirty="0"/>
              <a:t>., &amp; </a:t>
            </a:r>
            <a:r>
              <a:rPr lang="en-US" sz="1800" dirty="0" err="1"/>
              <a:t>Tedeschi</a:t>
            </a:r>
            <a:r>
              <a:rPr lang="en-US" sz="1800" dirty="0"/>
              <a:t>, R.G. (2006). </a:t>
            </a:r>
            <a:r>
              <a:rPr lang="en-US" sz="1800" i="1" dirty="0"/>
              <a:t>Handbook of posttraumatic growth: Research and practice</a:t>
            </a:r>
            <a:r>
              <a:rPr lang="en-US" sz="1800" dirty="0"/>
              <a:t> (pp. 3-23). </a:t>
            </a:r>
            <a:r>
              <a:rPr lang="en-US" sz="1800" dirty="0" err="1"/>
              <a:t>Mahway</a:t>
            </a:r>
            <a:r>
              <a:rPr lang="en-US" sz="1800" dirty="0"/>
              <a:t>, NJ: Lawrence Erlbaum Associates. </a:t>
            </a:r>
          </a:p>
          <a:p>
            <a:r>
              <a:rPr lang="en-US" sz="1800" dirty="0"/>
              <a:t>Joiner, T. (2005). </a:t>
            </a:r>
            <a:r>
              <a:rPr lang="en-US" sz="1800" i="1" dirty="0"/>
              <a:t>Why people die by suicide.</a:t>
            </a:r>
            <a:r>
              <a:rPr lang="en-US" sz="1800" dirty="0"/>
              <a:t> Cambridge, MA: Harvard University Press.</a:t>
            </a:r>
          </a:p>
          <a:p>
            <a:r>
              <a:rPr lang="en-US" sz="1800" dirty="0"/>
              <a:t>Jordan, J. R., &amp; McIntosh, J. L. (Eds.). (2011). </a:t>
            </a:r>
            <a:r>
              <a:rPr lang="en-US" sz="1800" i="1" dirty="0"/>
              <a:t>Grief after suicide: Understanding the consequences and caring for the survivors.</a:t>
            </a:r>
            <a:r>
              <a:rPr lang="en-US" sz="1800" dirty="0"/>
              <a:t> New York: Routledge.</a:t>
            </a:r>
          </a:p>
          <a:p>
            <a:r>
              <a:rPr lang="en-US" sz="1800" dirty="0" err="1"/>
              <a:t>Shneidman</a:t>
            </a:r>
            <a:r>
              <a:rPr lang="en-US" sz="1800" dirty="0"/>
              <a:t>, E. S. (1996). </a:t>
            </a:r>
            <a:r>
              <a:rPr lang="en-US" sz="1800" i="1" dirty="0"/>
              <a:t>The suicidal mind</a:t>
            </a:r>
            <a:r>
              <a:rPr lang="en-US" sz="1800" dirty="0"/>
              <a:t>. New York: Oxford University Press.</a:t>
            </a:r>
          </a:p>
          <a:p>
            <a:r>
              <a:rPr lang="en-US" sz="1800" dirty="0" err="1"/>
              <a:t>Wolfelt</a:t>
            </a:r>
            <a:r>
              <a:rPr lang="en-US" sz="1800" dirty="0"/>
              <a:t>, A. D. (2006). </a:t>
            </a:r>
            <a:r>
              <a:rPr lang="en-US" sz="1800" i="1" dirty="0"/>
              <a:t>Companioning the bereaved: A soulful guide for caregivers</a:t>
            </a:r>
            <a:r>
              <a:rPr lang="en-US" sz="1800" dirty="0"/>
              <a:t>. Fort Collins, CO: Companion Press. </a:t>
            </a:r>
          </a:p>
          <a:p>
            <a:r>
              <a:rPr lang="en-US" sz="1800" dirty="0"/>
              <a:t>Worden, J. W. (2002). </a:t>
            </a:r>
            <a:r>
              <a:rPr lang="en-US" sz="1800" i="1" dirty="0"/>
              <a:t>Grief counseling and grief therapy: A handbook for the mental health practitioner </a:t>
            </a:r>
            <a:r>
              <a:rPr lang="en-US" sz="1800" dirty="0"/>
              <a:t>(3</a:t>
            </a:r>
            <a:r>
              <a:rPr lang="en-US" sz="1800" baseline="30000" dirty="0"/>
              <a:t>rd</a:t>
            </a:r>
            <a:r>
              <a:rPr lang="en-US" sz="1800" dirty="0"/>
              <a:t> ed.). New York: Springer Publishing Company.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 game&#10;&#10;Description automatically generated">
            <a:extLst>
              <a:ext uri="{FF2B5EF4-FFF2-40B4-BE49-F238E27FC236}">
                <a16:creationId xmlns:a16="http://schemas.microsoft.com/office/drawing/2014/main" id="{B1E10C94-FD4E-7D57-0AA6-90B62560AF3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2" b="33411"/>
          <a:stretch/>
        </p:blipFill>
        <p:spPr>
          <a:xfrm>
            <a:off x="90488" y="68263"/>
            <a:ext cx="8277225" cy="6721475"/>
          </a:xfrm>
          <a:noFill/>
        </p:spPr>
      </p:pic>
    </p:spTree>
    <p:extLst>
      <p:ext uri="{BB962C8B-B14F-4D97-AF65-F5344CB8AC3E}">
        <p14:creationId xmlns:p14="http://schemas.microsoft.com/office/powerpoint/2010/main" val="203510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CB01B-54A7-1489-31D1-078495C5F4DC}"/>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4D36B81C-A899-6B72-6A57-443BBB242DBE}"/>
              </a:ext>
            </a:extLst>
          </p:cNvPr>
          <p:cNvSpPr>
            <a:spLocks noGrp="1"/>
          </p:cNvSpPr>
          <p:nvPr>
            <p:ph idx="1"/>
          </p:nvPr>
        </p:nvSpPr>
        <p:spPr/>
        <p:txBody>
          <a:bodyPr/>
          <a:lstStyle/>
          <a:p>
            <a:r>
              <a:rPr lang="en-US" dirty="0"/>
              <a:t>Firearms are the most common method used (54.6%)</a:t>
            </a:r>
          </a:p>
          <a:p>
            <a:r>
              <a:rPr lang="en-US" dirty="0"/>
              <a:t>Suffocation (25.8%)</a:t>
            </a:r>
          </a:p>
          <a:p>
            <a:r>
              <a:rPr lang="en-US" dirty="0"/>
              <a:t>Poisoning (11.6%)</a:t>
            </a:r>
          </a:p>
          <a:p>
            <a:r>
              <a:rPr lang="en-US" dirty="0"/>
              <a:t>Other methods (8%) (</a:t>
            </a:r>
            <a:r>
              <a:rPr lang="en-US" sz="1800" dirty="0"/>
              <a:t>CDC.gov Vital Statistics</a:t>
            </a:r>
            <a:r>
              <a:rPr lang="en-US" dirty="0"/>
              <a:t>)</a:t>
            </a:r>
          </a:p>
        </p:txBody>
      </p:sp>
    </p:spTree>
    <p:extLst>
      <p:ext uri="{BB962C8B-B14F-4D97-AF65-F5344CB8AC3E}">
        <p14:creationId xmlns:p14="http://schemas.microsoft.com/office/powerpoint/2010/main" val="1533254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0EB63-5C3B-5853-608A-B4916F5AA58A}"/>
              </a:ext>
            </a:extLst>
          </p:cNvPr>
          <p:cNvSpPr>
            <a:spLocks noGrp="1"/>
          </p:cNvSpPr>
          <p:nvPr>
            <p:ph type="title"/>
          </p:nvPr>
        </p:nvSpPr>
        <p:spPr/>
        <p:txBody>
          <a:bodyPr/>
          <a:lstStyle/>
          <a:p>
            <a:r>
              <a:rPr lang="en-US" dirty="0"/>
              <a:t>Racial Disparities </a:t>
            </a:r>
          </a:p>
        </p:txBody>
      </p:sp>
      <p:sp>
        <p:nvSpPr>
          <p:cNvPr id="3" name="Content Placeholder 2">
            <a:extLst>
              <a:ext uri="{FF2B5EF4-FFF2-40B4-BE49-F238E27FC236}">
                <a16:creationId xmlns:a16="http://schemas.microsoft.com/office/drawing/2014/main" id="{5DE0278E-7D95-8B70-8264-A6E1DCC575EE}"/>
              </a:ext>
            </a:extLst>
          </p:cNvPr>
          <p:cNvSpPr>
            <a:spLocks noGrp="1"/>
          </p:cNvSpPr>
          <p:nvPr>
            <p:ph idx="1"/>
          </p:nvPr>
        </p:nvSpPr>
        <p:spPr/>
        <p:txBody>
          <a:bodyPr/>
          <a:lstStyle/>
          <a:p>
            <a:r>
              <a:rPr lang="en-US" dirty="0"/>
              <a:t>Groups with the highest rates in 2021 were American Indian and Alaska Native people followed by non-Hispanic Whites.</a:t>
            </a:r>
          </a:p>
          <a:p>
            <a:r>
              <a:rPr lang="en-US" dirty="0"/>
              <a:t>American Indian/Alaska Native 28.1%</a:t>
            </a:r>
          </a:p>
          <a:p>
            <a:r>
              <a:rPr lang="en-US" dirty="0"/>
              <a:t>Non-Hispanic White 17.4%</a:t>
            </a:r>
          </a:p>
          <a:p>
            <a:r>
              <a:rPr lang="en-US" dirty="0"/>
              <a:t>Native Hawaiian/Pacific Islander 12.6%</a:t>
            </a:r>
          </a:p>
          <a:p>
            <a:r>
              <a:rPr lang="en-US" dirty="0"/>
              <a:t>Non-Hispanic Multiracial 9.7%</a:t>
            </a:r>
          </a:p>
          <a:p>
            <a:r>
              <a:rPr lang="en-US" dirty="0"/>
              <a:t>Non-Hispanic Black 8.7%</a:t>
            </a:r>
          </a:p>
          <a:p>
            <a:r>
              <a:rPr lang="en-US" dirty="0"/>
              <a:t>Hispanic 7.9%</a:t>
            </a:r>
          </a:p>
          <a:p>
            <a:r>
              <a:rPr lang="en-US" dirty="0"/>
              <a:t>Asian 6.8%</a:t>
            </a:r>
          </a:p>
        </p:txBody>
      </p:sp>
    </p:spTree>
    <p:extLst>
      <p:ext uri="{BB962C8B-B14F-4D97-AF65-F5344CB8AC3E}">
        <p14:creationId xmlns:p14="http://schemas.microsoft.com/office/powerpoint/2010/main" val="188289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Who is at risk?</a:t>
            </a:r>
          </a:p>
        </p:txBody>
      </p:sp>
      <p:sp>
        <p:nvSpPr>
          <p:cNvPr id="6147" name="Rectangle 3"/>
          <p:cNvSpPr>
            <a:spLocks noGrp="1" noChangeArrowheads="1"/>
          </p:cNvSpPr>
          <p:nvPr>
            <p:ph idx="1"/>
          </p:nvPr>
        </p:nvSpPr>
        <p:spPr/>
        <p:txBody>
          <a:bodyPr>
            <a:normAutofit/>
          </a:bodyPr>
          <a:lstStyle/>
          <a:p>
            <a:pPr>
              <a:lnSpc>
                <a:spcPct val="90000"/>
              </a:lnSpc>
            </a:pPr>
            <a:r>
              <a:rPr lang="en-US" sz="2400" dirty="0"/>
              <a:t>History of previous suicide attempts.</a:t>
            </a:r>
          </a:p>
          <a:p>
            <a:pPr>
              <a:lnSpc>
                <a:spcPct val="90000"/>
              </a:lnSpc>
            </a:pPr>
            <a:r>
              <a:rPr lang="en-US" sz="2400" dirty="0"/>
              <a:t>Family history of suicide.</a:t>
            </a:r>
          </a:p>
          <a:p>
            <a:pPr>
              <a:lnSpc>
                <a:spcPct val="90000"/>
              </a:lnSpc>
            </a:pPr>
            <a:r>
              <a:rPr lang="en-US" sz="2400" dirty="0"/>
              <a:t>History of depression or other mental illness.</a:t>
            </a:r>
          </a:p>
          <a:p>
            <a:pPr>
              <a:lnSpc>
                <a:spcPct val="90000"/>
              </a:lnSpc>
            </a:pPr>
            <a:r>
              <a:rPr lang="en-US" sz="2400" dirty="0"/>
              <a:t>Alcohol or drug abuse.</a:t>
            </a:r>
          </a:p>
          <a:p>
            <a:pPr>
              <a:lnSpc>
                <a:spcPct val="90000"/>
              </a:lnSpc>
            </a:pPr>
            <a:r>
              <a:rPr lang="en-US" sz="2400" dirty="0"/>
              <a:t>Impulsive or aggressive tendencies.</a:t>
            </a:r>
          </a:p>
          <a:p>
            <a:pPr>
              <a:lnSpc>
                <a:spcPct val="90000"/>
              </a:lnSpc>
            </a:pPr>
            <a:r>
              <a:rPr lang="en-US" sz="2400" dirty="0"/>
              <a:t>Stressful life event or loss (physical illness).</a:t>
            </a:r>
          </a:p>
          <a:p>
            <a:pPr>
              <a:lnSpc>
                <a:spcPct val="90000"/>
              </a:lnSpc>
            </a:pPr>
            <a:r>
              <a:rPr lang="en-US" sz="2400" dirty="0"/>
              <a:t>Easy access to lethal methods.</a:t>
            </a:r>
          </a:p>
          <a:p>
            <a:pPr>
              <a:lnSpc>
                <a:spcPct val="90000"/>
              </a:lnSpc>
            </a:pPr>
            <a:r>
              <a:rPr lang="en-US" sz="2400" dirty="0"/>
              <a:t>Exposure to the suicidal behavior of others.</a:t>
            </a:r>
          </a:p>
          <a:p>
            <a:pPr>
              <a:lnSpc>
                <a:spcPct val="90000"/>
              </a:lnSpc>
            </a:pPr>
            <a:r>
              <a:rPr lang="en-US" sz="2400" dirty="0"/>
              <a:t>Unwillingness to seek help.</a:t>
            </a:r>
          </a:p>
          <a:p>
            <a:pPr>
              <a:lnSpc>
                <a:spcPct val="90000"/>
              </a:lnSpc>
            </a:pPr>
            <a:r>
              <a:rPr lang="en-US" sz="2400" dirty="0"/>
              <a:t>Incarceration </a:t>
            </a:r>
          </a:p>
          <a:p>
            <a:pPr>
              <a:lnSpc>
                <a:spcPct val="90000"/>
              </a:lnSpc>
            </a:pPr>
            <a:r>
              <a:rPr lang="en-US" sz="2400" dirty="0"/>
              <a:t>Isolation, sense of being cut off from others </a:t>
            </a:r>
            <a:r>
              <a:rPr lang="en-US" sz="1800" dirty="0"/>
              <a:t>(cdc.gov)</a:t>
            </a:r>
            <a:r>
              <a:rPr lang="en-US" sz="2400" dirty="0"/>
              <a:t>. </a:t>
            </a:r>
          </a:p>
          <a:p>
            <a:pPr>
              <a:lnSpc>
                <a:spcPct val="90000"/>
              </a:lnSpc>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Protective Factors</a:t>
            </a:r>
          </a:p>
        </p:txBody>
      </p:sp>
      <p:sp>
        <p:nvSpPr>
          <p:cNvPr id="3" name="Content Placeholder 2"/>
          <p:cNvSpPr>
            <a:spLocks noGrp="1"/>
          </p:cNvSpPr>
          <p:nvPr>
            <p:ph idx="1"/>
          </p:nvPr>
        </p:nvSpPr>
        <p:spPr/>
        <p:txBody>
          <a:bodyPr/>
          <a:lstStyle/>
          <a:p>
            <a:r>
              <a:rPr lang="en-US" dirty="0"/>
              <a:t>Family and community support (connectedness).</a:t>
            </a:r>
          </a:p>
          <a:p>
            <a:r>
              <a:rPr lang="en-US" dirty="0"/>
              <a:t>Skills in problem solving, conflict resolution, and non-violent ways of resolving disputes.</a:t>
            </a:r>
          </a:p>
          <a:p>
            <a:r>
              <a:rPr lang="en-US" dirty="0"/>
              <a:t>Cultural and religious beliefs that support instincts for self-care (support for seeking help).</a:t>
            </a:r>
          </a:p>
          <a:p>
            <a:r>
              <a:rPr lang="en-US" dirty="0"/>
              <a:t>Strong sense of cultural identity.</a:t>
            </a:r>
          </a:p>
          <a:p>
            <a:r>
              <a:rPr lang="en-US" dirty="0"/>
              <a:t>Effective clinical care for mental, physical, and substance abuse disorders.</a:t>
            </a:r>
          </a:p>
          <a:p>
            <a:r>
              <a:rPr lang="en-US" dirty="0"/>
              <a:t>Easy access to a variety of interventions and support for help seeking (cdc.gov).</a:t>
            </a:r>
          </a:p>
          <a:p>
            <a:r>
              <a:rPr lang="en-US" dirty="0"/>
              <a:t>Reduced access to lethal means of suicide.</a:t>
            </a:r>
          </a:p>
        </p:txBody>
      </p:sp>
    </p:spTree>
    <p:extLst>
      <p:ext uri="{BB962C8B-B14F-4D97-AF65-F5344CB8AC3E}">
        <p14:creationId xmlns:p14="http://schemas.microsoft.com/office/powerpoint/2010/main" val="7032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n-US" dirty="0"/>
              <a:t>Misconceptions about Suicide</a:t>
            </a:r>
          </a:p>
        </p:txBody>
      </p:sp>
      <p:sp>
        <p:nvSpPr>
          <p:cNvPr id="17411" name="Rectangle 3"/>
          <p:cNvSpPr>
            <a:spLocks noGrp="1" noChangeArrowheads="1"/>
          </p:cNvSpPr>
          <p:nvPr>
            <p:ph idx="1"/>
          </p:nvPr>
        </p:nvSpPr>
        <p:spPr/>
        <p:txBody>
          <a:bodyPr>
            <a:normAutofit/>
          </a:bodyPr>
          <a:lstStyle/>
          <a:p>
            <a:r>
              <a:rPr lang="en-US" sz="2400" dirty="0"/>
              <a:t>That the person was selfish.</a:t>
            </a:r>
          </a:p>
          <a:p>
            <a:r>
              <a:rPr lang="en-US" sz="2400" dirty="0"/>
              <a:t>That the person was a coward.</a:t>
            </a:r>
          </a:p>
          <a:p>
            <a:r>
              <a:rPr lang="en-US" sz="2400" dirty="0"/>
              <a:t>That a singular cause can be identified.</a:t>
            </a:r>
          </a:p>
          <a:p>
            <a:r>
              <a:rPr lang="en-US" sz="2400" dirty="0"/>
              <a:t>That only “certain kinds” of people die by suicide.</a:t>
            </a:r>
          </a:p>
          <a:p>
            <a:r>
              <a:rPr lang="en-US" sz="2400" dirty="0"/>
              <a:t>That only “crazy” people complete suicide.</a:t>
            </a:r>
          </a:p>
          <a:p>
            <a:r>
              <a:rPr lang="en-US" sz="2400" dirty="0"/>
              <a:t>That suicide is a sin and the soul goes to hell.</a:t>
            </a:r>
          </a:p>
          <a:p>
            <a:r>
              <a:rPr lang="en-US" sz="2400" dirty="0"/>
              <a:t>That suicide is inherited and runs in families.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dirty="0"/>
              <a:t>More Misconceptions</a:t>
            </a:r>
          </a:p>
        </p:txBody>
      </p:sp>
      <p:sp>
        <p:nvSpPr>
          <p:cNvPr id="16387" name="Rectangle 3"/>
          <p:cNvSpPr>
            <a:spLocks noGrp="1" noChangeArrowheads="1"/>
          </p:cNvSpPr>
          <p:nvPr>
            <p:ph idx="1"/>
          </p:nvPr>
        </p:nvSpPr>
        <p:spPr/>
        <p:txBody>
          <a:bodyPr>
            <a:normAutofit/>
          </a:bodyPr>
          <a:lstStyle/>
          <a:p>
            <a:pPr>
              <a:lnSpc>
                <a:spcPct val="90000"/>
              </a:lnSpc>
            </a:pPr>
            <a:r>
              <a:rPr lang="en-US" sz="2400" dirty="0"/>
              <a:t>That suicide loss always results in complicated grief.</a:t>
            </a:r>
          </a:p>
          <a:p>
            <a:pPr>
              <a:lnSpc>
                <a:spcPct val="90000"/>
              </a:lnSpc>
            </a:pPr>
            <a:r>
              <a:rPr lang="en-US" sz="2400" dirty="0"/>
              <a:t>“Won’t my child’s life be ruined forever?”</a:t>
            </a:r>
          </a:p>
          <a:p>
            <a:pPr>
              <a:lnSpc>
                <a:spcPct val="90000"/>
              </a:lnSpc>
            </a:pPr>
            <a:r>
              <a:rPr lang="en-US" sz="2400" dirty="0"/>
              <a:t>That grief after suicide proceeds in predictable, orderly stages (</a:t>
            </a:r>
            <a:r>
              <a:rPr lang="en-US" sz="2400" dirty="0" err="1"/>
              <a:t>Kubler</a:t>
            </a:r>
            <a:r>
              <a:rPr lang="en-US" sz="2400" dirty="0"/>
              <a:t>-Ross).</a:t>
            </a:r>
          </a:p>
          <a:p>
            <a:pPr>
              <a:lnSpc>
                <a:spcPct val="90000"/>
              </a:lnSpc>
            </a:pPr>
            <a:r>
              <a:rPr lang="en-US" sz="2400" dirty="0"/>
              <a:t>That we will be able to find one definitive explanation.</a:t>
            </a:r>
          </a:p>
          <a:p>
            <a:pPr>
              <a:lnSpc>
                <a:spcPct val="90000"/>
              </a:lnSpc>
            </a:pPr>
            <a:r>
              <a:rPr lang="en-US" sz="2400" dirty="0"/>
              <a:t>That tears of grief are a sign of weakness.</a:t>
            </a:r>
          </a:p>
          <a:p>
            <a:pPr>
              <a:lnSpc>
                <a:spcPct val="90000"/>
              </a:lnSpc>
            </a:pPr>
            <a:r>
              <a:rPr lang="en-US" sz="2400" dirty="0"/>
              <a:t>That grieving openly means one’s faith is weak.</a:t>
            </a:r>
          </a:p>
          <a:p>
            <a:pPr>
              <a:lnSpc>
                <a:spcPct val="90000"/>
              </a:lnSpc>
            </a:pPr>
            <a:r>
              <a:rPr lang="en-US" sz="2400" dirty="0"/>
              <a:t>These misconceptions reinforce stigma and make the grief process more painful for survivors of suicide loss.</a:t>
            </a:r>
          </a:p>
          <a:p>
            <a:pPr>
              <a:lnSpc>
                <a:spcPct val="90000"/>
              </a:lnSpc>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3694</TotalTime>
  <Words>2017</Words>
  <Application>Microsoft Office PowerPoint</Application>
  <PresentationFormat>On-screen Show (4:3)</PresentationFormat>
  <Paragraphs>230</Paragraphs>
  <Slides>26</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Arial</vt:lpstr>
      <vt:lpstr>Calibri</vt:lpstr>
      <vt:lpstr>Cambria</vt:lpstr>
      <vt:lpstr>Adjacency</vt:lpstr>
      <vt:lpstr>In The Wake of Suicide </vt:lpstr>
      <vt:lpstr>The Facts</vt:lpstr>
      <vt:lpstr>PowerPoint Presentation</vt:lpstr>
      <vt:lpstr>Methods</vt:lpstr>
      <vt:lpstr>Racial Disparities </vt:lpstr>
      <vt:lpstr>Who is at risk?</vt:lpstr>
      <vt:lpstr>Protective Factors</vt:lpstr>
      <vt:lpstr>Misconceptions about Suicide</vt:lpstr>
      <vt:lpstr>More Misconceptions</vt:lpstr>
      <vt:lpstr>Why People Die by Suicide  (Joiner, 2005)</vt:lpstr>
      <vt:lpstr>The Suicidal Mind  (Shneidman, 1996)</vt:lpstr>
      <vt:lpstr>Common Features</vt:lpstr>
      <vt:lpstr>What makes suicide loss different?</vt:lpstr>
      <vt:lpstr>Who is a suicide survivor?</vt:lpstr>
      <vt:lpstr>Grief after Suicide</vt:lpstr>
      <vt:lpstr>Common Reactions</vt:lpstr>
      <vt:lpstr>Normal Grief Reactions are exacerbated with suicide</vt:lpstr>
      <vt:lpstr>Thought Patterns in Grief</vt:lpstr>
      <vt:lpstr>Common Behaviors</vt:lpstr>
      <vt:lpstr>Complicated Grief </vt:lpstr>
      <vt:lpstr>Complicated Grief Symptoms</vt:lpstr>
      <vt:lpstr>Reinvesting in Life</vt:lpstr>
      <vt:lpstr>LOSS History</vt:lpstr>
      <vt:lpstr>LOSS Program Services </vt:lpstr>
      <vt:lpstr>A Philosophy of Companioning </vt:lpstr>
      <vt:lpstr>References</vt:lpstr>
    </vt:vector>
  </TitlesOfParts>
  <Company>deborah major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Wake of Suicide</dc:title>
  <dc:creator>deborah major</dc:creator>
  <cp:lastModifiedBy>Deborah R. Major, PhD, LCSW</cp:lastModifiedBy>
  <cp:revision>91</cp:revision>
  <cp:lastPrinted>2023-10-10T17:49:58Z</cp:lastPrinted>
  <dcterms:created xsi:type="dcterms:W3CDTF">2011-10-20T02:02:49Z</dcterms:created>
  <dcterms:modified xsi:type="dcterms:W3CDTF">2024-04-03T14:41:28Z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d7687f1-fdab-4f1d-8583-a77ebaff49f9_Enabled">
    <vt:lpwstr>true</vt:lpwstr>
  </property>
  <property fmtid="{D5CDD505-2E9C-101B-9397-08002B2CF9AE}" pid="3" name="MSIP_Label_1d7687f1-fdab-4f1d-8583-a77ebaff49f9_SetDate">
    <vt:lpwstr>2024-03-28T20:06:03Z</vt:lpwstr>
  </property>
  <property fmtid="{D5CDD505-2E9C-101B-9397-08002B2CF9AE}" pid="4" name="MSIP_Label_1d7687f1-fdab-4f1d-8583-a77ebaff49f9_Method">
    <vt:lpwstr>Standard</vt:lpwstr>
  </property>
  <property fmtid="{D5CDD505-2E9C-101B-9397-08002B2CF9AE}" pid="5" name="MSIP_Label_1d7687f1-fdab-4f1d-8583-a77ebaff49f9_Name">
    <vt:lpwstr>defa4170-0d19-0005-0004-bc88714345d2</vt:lpwstr>
  </property>
  <property fmtid="{D5CDD505-2E9C-101B-9397-08002B2CF9AE}" pid="6" name="MSIP_Label_1d7687f1-fdab-4f1d-8583-a77ebaff49f9_SiteId">
    <vt:lpwstr>e4255807-c540-4ae0-954c-2480c50e3efa</vt:lpwstr>
  </property>
  <property fmtid="{D5CDD505-2E9C-101B-9397-08002B2CF9AE}" pid="7" name="MSIP_Label_1d7687f1-fdab-4f1d-8583-a77ebaff49f9_ActionId">
    <vt:lpwstr>21eca0e1-79c4-4d28-ac37-9db3682c2a43</vt:lpwstr>
  </property>
  <property fmtid="{D5CDD505-2E9C-101B-9397-08002B2CF9AE}" pid="8" name="MSIP_Label_1d7687f1-fdab-4f1d-8583-a77ebaff49f9_ContentBits">
    <vt:lpwstr>0</vt:lpwstr>
  </property>
</Properties>
</file>